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726" r:id="rId2"/>
    <p:sldId id="2248" r:id="rId3"/>
    <p:sldId id="2255" r:id="rId4"/>
    <p:sldId id="2256" r:id="rId5"/>
    <p:sldId id="2257" r:id="rId6"/>
    <p:sldId id="2246" r:id="rId7"/>
    <p:sldId id="2258" r:id="rId8"/>
    <p:sldId id="1811" r:id="rId9"/>
    <p:sldId id="1779" r:id="rId10"/>
    <p:sldId id="2244" r:id="rId11"/>
    <p:sldId id="1802" r:id="rId12"/>
    <p:sldId id="1795" r:id="rId13"/>
    <p:sldId id="1796" r:id="rId14"/>
    <p:sldId id="1804" r:id="rId15"/>
    <p:sldId id="1805" r:id="rId16"/>
    <p:sldId id="1788" r:id="rId17"/>
    <p:sldId id="1789" r:id="rId18"/>
    <p:sldId id="1806" r:id="rId19"/>
    <p:sldId id="1792" r:id="rId20"/>
    <p:sldId id="259" r:id="rId21"/>
    <p:sldId id="2247" r:id="rId22"/>
    <p:sldId id="2030" r:id="rId23"/>
    <p:sldId id="999" r:id="rId24"/>
    <p:sldId id="1182" r:id="rId25"/>
    <p:sldId id="2146" r:id="rId26"/>
    <p:sldId id="1311" r:id="rId27"/>
    <p:sldId id="1576" r:id="rId28"/>
    <p:sldId id="1171" r:id="rId29"/>
    <p:sldId id="117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7001" autoAdjust="0"/>
    <p:restoredTop sz="94660"/>
  </p:normalViewPr>
  <p:slideViewPr>
    <p:cSldViewPr snapToGrid="0">
      <p:cViewPr varScale="1">
        <p:scale>
          <a:sx n="64" d="100"/>
          <a:sy n="64" d="100"/>
        </p:scale>
        <p:origin x="1032" y="32"/>
      </p:cViewPr>
      <p:guideLst/>
    </p:cSldViewPr>
  </p:slideViewPr>
  <p:notesTextViewPr>
    <p:cViewPr>
      <p:scale>
        <a:sx n="3" d="2"/>
        <a:sy n="3" d="2"/>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AD8F4D-B7A9-47A4-B94C-088625742BEE}" type="datetimeFigureOut">
              <a:rPr lang="en-US" smtClean="0"/>
              <a:t>10/23/2023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C033D3-5084-473C-AC66-2DAB14355DE6}" type="slidenum">
              <a:rPr lang="en-US" smtClean="0"/>
              <a:t>‹#›</a:t>
            </a:fld>
            <a:endParaRPr lang="en-US"/>
          </a:p>
        </p:txBody>
      </p:sp>
    </p:spTree>
    <p:extLst>
      <p:ext uri="{BB962C8B-B14F-4D97-AF65-F5344CB8AC3E}">
        <p14:creationId xmlns:p14="http://schemas.microsoft.com/office/powerpoint/2010/main" val="3638837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01700B3-56D5-4CD0-9DC8-E79C222A1D96}" type="datetime1">
              <a:rPr lang="en-US" smtClean="0"/>
              <a:t>10/23/2023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336024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5DED6E-5D55-4976-B823-67B1645B8743}" type="datetime1">
              <a:rPr lang="en-US" smtClean="0"/>
              <a:t>10/23/2023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541427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948732-0D0E-44C0-AC0A-3B0C5D26FCE2}" type="datetime1">
              <a:rPr lang="en-US" smtClean="0"/>
              <a:t>10/23/2023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439024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75A83C-2473-48B8-974F-D7A62AF3FD20}" type="datetime1">
              <a:rPr lang="en-US" smtClean="0"/>
              <a:t>10/23/2023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2967639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D3B34B2-B851-44AD-85AC-B2BEA938E881}" type="datetime1">
              <a:rPr lang="en-US" smtClean="0"/>
              <a:t>10/23/2023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79767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8AA0991-E6DF-422A-B88F-4F5949CD97E7}" type="datetime1">
              <a:rPr lang="en-US" smtClean="0"/>
              <a:t>10/23/2023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91574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EC41A41-E9FA-4B22-8610-4AF5B4B85F1A}" type="datetime1">
              <a:rPr lang="en-US" smtClean="0"/>
              <a:t>10/23/2023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814145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E0523DF-C693-4B25-9508-C04906E105F8}" type="datetime1">
              <a:rPr lang="en-US" smtClean="0"/>
              <a:t>10/23/2023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3577638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0EA731-CE58-4975-ACCD-1189B7755D49}" type="datetime1">
              <a:rPr lang="en-US" smtClean="0"/>
              <a:t>10/23/2023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2348001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DF7FA62-7233-473D-87D1-BC96ABEC6B47}" type="datetime1">
              <a:rPr lang="en-US" smtClean="0"/>
              <a:t>10/23/2023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2481839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4055F7-6E5F-4658-A3E9-54BE2DA10064}" type="datetime1">
              <a:rPr lang="en-US" smtClean="0"/>
              <a:t>10/23/2023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664727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C09423-E255-4B4C-BFD9-AE9CE400864B}" type="datetime1">
              <a:rPr lang="en-US" smtClean="0"/>
              <a:t>10/23/2023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7C6A6E-F6BB-4697-B856-8A66036D8304}" type="slidenum">
              <a:rPr lang="en-US" smtClean="0"/>
              <a:t>‹#›</a:t>
            </a:fld>
            <a:endParaRPr lang="en-US"/>
          </a:p>
        </p:txBody>
      </p:sp>
    </p:spTree>
    <p:extLst>
      <p:ext uri="{BB962C8B-B14F-4D97-AF65-F5344CB8AC3E}">
        <p14:creationId xmlns:p14="http://schemas.microsoft.com/office/powerpoint/2010/main" val="2661569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mailto:TaWoodard@clarku.edu)is"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www.mdpi.com/2220-9964/10/8/503/htm"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www.mdpi.com/2220-9964/10/8/503/ht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emf"/></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emf"/></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emf"/></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emf"/><Relationship Id="rId7" Type="http://schemas.openxmlformats.org/officeDocument/2006/relationships/image" Target="../media/image19.png"/><Relationship Id="rId2" Type="http://schemas.openxmlformats.org/officeDocument/2006/relationships/image" Target="../media/image14.emf"/><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379" y="365126"/>
            <a:ext cx="11925701" cy="395270"/>
          </a:xfrm>
        </p:spPr>
        <p:txBody>
          <a:bodyPr>
            <a:normAutofit fontScale="90000"/>
          </a:bodyPr>
          <a:lstStyle/>
          <a:p>
            <a:r>
              <a:rPr lang="en-US" dirty="0"/>
              <a:t>Agenda for GEOG260/360 GIS &amp; Land Change Models</a:t>
            </a:r>
          </a:p>
        </p:txBody>
      </p:sp>
      <p:sp>
        <p:nvSpPr>
          <p:cNvPr id="3" name="Content Placeholder 2"/>
          <p:cNvSpPr>
            <a:spLocks noGrp="1"/>
          </p:cNvSpPr>
          <p:nvPr>
            <p:ph idx="1"/>
          </p:nvPr>
        </p:nvSpPr>
        <p:spPr>
          <a:xfrm>
            <a:off x="0" y="760396"/>
            <a:ext cx="12191999" cy="6097604"/>
          </a:xfrm>
        </p:spPr>
        <p:txBody>
          <a:bodyPr>
            <a:normAutofit/>
          </a:bodyPr>
          <a:lstStyle/>
          <a:p>
            <a:pPr marL="0" indent="0">
              <a:buNone/>
            </a:pPr>
            <a:r>
              <a:rPr lang="en-US" dirty="0"/>
              <a:t>October 23</a:t>
            </a:r>
          </a:p>
          <a:p>
            <a:pPr marL="457200" lvl="1" indent="0">
              <a:buNone/>
            </a:pPr>
            <a:r>
              <a:rPr lang="en-US" dirty="0"/>
              <a:t>Grades for Assignment 6</a:t>
            </a:r>
          </a:p>
          <a:p>
            <a:pPr marL="457200" lvl="1" indent="0">
              <a:buNone/>
            </a:pPr>
            <a:r>
              <a:rPr lang="en-US" dirty="0"/>
              <a:t>Discuss Assignment 7</a:t>
            </a:r>
          </a:p>
          <a:p>
            <a:pPr marL="0" indent="0">
              <a:buNone/>
            </a:pPr>
            <a:r>
              <a:rPr lang="en-US" dirty="0"/>
              <a:t>October 25</a:t>
            </a:r>
          </a:p>
          <a:p>
            <a:pPr marL="457200" lvl="1" indent="0">
              <a:buNone/>
            </a:pPr>
            <a:r>
              <a:rPr lang="en-US" dirty="0"/>
              <a:t>Tanner office hours are moved to 10-noon in </a:t>
            </a:r>
            <a:r>
              <a:rPr lang="en-US"/>
              <a:t>the Academic Commons</a:t>
            </a:r>
            <a:endParaRPr lang="en-US" dirty="0"/>
          </a:p>
          <a:p>
            <a:pPr marL="457200" lvl="1" indent="0">
              <a:buNone/>
            </a:pPr>
            <a:r>
              <a:rPr lang="en-US" dirty="0"/>
              <a:t>Sushil will be on zoom 1-3pm</a:t>
            </a:r>
          </a:p>
          <a:p>
            <a:pPr marL="457200" lvl="1" indent="0">
              <a:buNone/>
            </a:pPr>
            <a:r>
              <a:rPr lang="en-US" dirty="0"/>
              <a:t>Submit Assignment 7 by 4pm on Canvas</a:t>
            </a:r>
          </a:p>
          <a:p>
            <a:pPr marL="457200" lvl="1" indent="0">
              <a:buNone/>
            </a:pPr>
            <a:r>
              <a:rPr lang="en-US" dirty="0"/>
              <a:t>Get instructions for Assignment 8</a:t>
            </a:r>
          </a:p>
          <a:p>
            <a:pPr marL="0" indent="0">
              <a:buNone/>
            </a:pPr>
            <a:r>
              <a:rPr lang="en-US" dirty="0"/>
              <a:t>October 30</a:t>
            </a:r>
          </a:p>
          <a:p>
            <a:pPr marL="457200" lvl="1" indent="0">
              <a:buNone/>
            </a:pPr>
            <a:r>
              <a:rPr lang="en-US" dirty="0"/>
              <a:t>Discuss Assignment 8</a:t>
            </a:r>
          </a:p>
          <a:p>
            <a:pPr marL="0" indent="0">
              <a:buNone/>
            </a:pPr>
            <a:r>
              <a:rPr lang="en-US" dirty="0"/>
              <a:t>November 1</a:t>
            </a:r>
          </a:p>
          <a:p>
            <a:pPr marL="457200" lvl="1" indent="0">
              <a:buNone/>
            </a:pPr>
            <a:r>
              <a:rPr lang="en-US" dirty="0"/>
              <a:t>Submit Assignment 8 by 4pm on Canvas</a:t>
            </a:r>
          </a:p>
          <a:p>
            <a:pPr marL="457200" lvl="1" indent="0">
              <a:buNone/>
            </a:pPr>
            <a:r>
              <a:rPr lang="en-US" dirty="0"/>
              <a:t>Get instructions for Project Proposal</a:t>
            </a:r>
          </a:p>
        </p:txBody>
      </p:sp>
      <p:sp>
        <p:nvSpPr>
          <p:cNvPr id="4" name="Slide Number Placeholder 3"/>
          <p:cNvSpPr>
            <a:spLocks noGrp="1"/>
          </p:cNvSpPr>
          <p:nvPr>
            <p:ph type="sldNum" sz="quarter" idx="12"/>
          </p:nvPr>
        </p:nvSpPr>
        <p:spPr/>
        <p:txBody>
          <a:bodyPr/>
          <a:lstStyle/>
          <a:p>
            <a:fld id="{D47C6A6E-F6BB-4697-B856-8A66036D8304}" type="slidenum">
              <a:rPr lang="en-US" smtClean="0"/>
              <a:t>1</a:t>
            </a:fld>
            <a:endParaRPr lang="en-US"/>
          </a:p>
        </p:txBody>
      </p:sp>
    </p:spTree>
    <p:extLst>
      <p:ext uri="{BB962C8B-B14F-4D97-AF65-F5344CB8AC3E}">
        <p14:creationId xmlns:p14="http://schemas.microsoft.com/office/powerpoint/2010/main" val="2317816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2" name="Title 1"/>
          <p:cNvSpPr>
            <a:spLocks noGrp="1"/>
          </p:cNvSpPr>
          <p:nvPr>
            <p:ph type="title"/>
          </p:nvPr>
        </p:nvSpPr>
        <p:spPr>
          <a:xfrm>
            <a:off x="838200" y="365127"/>
            <a:ext cx="11353800" cy="365124"/>
          </a:xfrm>
        </p:spPr>
        <p:txBody>
          <a:bodyPr>
            <a:normAutofit fontScale="90000"/>
          </a:bodyPr>
          <a:lstStyle/>
          <a:p>
            <a:r>
              <a:rPr lang="en-US" dirty="0"/>
              <a:t>Group all, Variable is Distance to 1971 Built, </a:t>
            </a:r>
            <a:br>
              <a:rPr lang="en-US" dirty="0"/>
            </a:br>
            <a:r>
              <a:rPr lang="en-US" dirty="0"/>
              <a:t>Second Run has Role as Dynamic, Basis is Built Cover.</a:t>
            </a:r>
          </a:p>
        </p:txBody>
      </p:sp>
      <p:sp>
        <p:nvSpPr>
          <p:cNvPr id="4" name="Slide Number Placeholder 3"/>
          <p:cNvSpPr>
            <a:spLocks noGrp="1"/>
          </p:cNvSpPr>
          <p:nvPr>
            <p:ph type="sldNum" sz="quarter" idx="12"/>
          </p:nvPr>
        </p:nvSpPr>
        <p:spPr/>
        <p:txBody>
          <a:bodyPr/>
          <a:lstStyle/>
          <a:p>
            <a:fld id="{D47C6A6E-F6BB-4697-B856-8A66036D8304}" type="slidenum">
              <a:rPr lang="en-US" smtClean="0"/>
              <a:t>10</a:t>
            </a:fld>
            <a:endParaRPr lang="en-US"/>
          </a:p>
        </p:txBody>
      </p:sp>
    </p:spTree>
    <p:extLst>
      <p:ext uri="{BB962C8B-B14F-4D97-AF65-F5344CB8AC3E}">
        <p14:creationId xmlns:p14="http://schemas.microsoft.com/office/powerpoint/2010/main" val="997892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Logistic Regression without Sampling</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11</a:t>
            </a:fld>
            <a:endParaRPr lang="en-US"/>
          </a:p>
        </p:txBody>
      </p:sp>
    </p:spTree>
    <p:extLst>
      <p:ext uri="{BB962C8B-B14F-4D97-AF65-F5344CB8AC3E}">
        <p14:creationId xmlns:p14="http://schemas.microsoft.com/office/powerpoint/2010/main" val="1274182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2401646" y="644893"/>
            <a:ext cx="7049894" cy="6076582"/>
          </a:xfrm>
          <a:prstGeom prst="rect">
            <a:avLst/>
          </a:prstGeom>
        </p:spPr>
      </p:pic>
      <p:sp>
        <p:nvSpPr>
          <p:cNvPr id="2" name="Title 1"/>
          <p:cNvSpPr>
            <a:spLocks noGrp="1"/>
          </p:cNvSpPr>
          <p:nvPr>
            <p:ph type="title"/>
          </p:nvPr>
        </p:nvSpPr>
        <p:spPr>
          <a:xfrm>
            <a:off x="838200" y="365126"/>
            <a:ext cx="10515600" cy="379513"/>
          </a:xfrm>
        </p:spPr>
        <p:txBody>
          <a:bodyPr>
            <a:normAutofit fontScale="90000"/>
          </a:bodyPr>
          <a:lstStyle/>
          <a:p>
            <a:r>
              <a:rPr lang="en-US" dirty="0"/>
              <a:t>Make an incentive to build on higher elevations</a:t>
            </a:r>
          </a:p>
        </p:txBody>
      </p:sp>
      <p:sp>
        <p:nvSpPr>
          <p:cNvPr id="4" name="Slide Number Placeholder 3"/>
          <p:cNvSpPr>
            <a:spLocks noGrp="1"/>
          </p:cNvSpPr>
          <p:nvPr>
            <p:ph type="sldNum" sz="quarter" idx="12"/>
          </p:nvPr>
        </p:nvSpPr>
        <p:spPr/>
        <p:txBody>
          <a:bodyPr/>
          <a:lstStyle/>
          <a:p>
            <a:fld id="{D47C6A6E-F6BB-4697-B856-8A66036D8304}" type="slidenum">
              <a:rPr lang="en-US" smtClean="0"/>
              <a:t>12</a:t>
            </a:fld>
            <a:endParaRPr lang="en-US"/>
          </a:p>
        </p:txBody>
      </p:sp>
    </p:spTree>
    <p:extLst>
      <p:ext uri="{BB962C8B-B14F-4D97-AF65-F5344CB8AC3E}">
        <p14:creationId xmlns:p14="http://schemas.microsoft.com/office/powerpoint/2010/main" val="4264368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2415943" y="741469"/>
            <a:ext cx="6885390" cy="5980006"/>
          </a:xfrm>
          <a:prstGeom prst="rect">
            <a:avLst/>
          </a:prstGeom>
        </p:spPr>
      </p:pic>
      <p:sp>
        <p:nvSpPr>
          <p:cNvPr id="2" name="Title 1"/>
          <p:cNvSpPr>
            <a:spLocks noGrp="1"/>
          </p:cNvSpPr>
          <p:nvPr>
            <p:ph type="title"/>
          </p:nvPr>
        </p:nvSpPr>
        <p:spPr>
          <a:xfrm>
            <a:off x="838200" y="365126"/>
            <a:ext cx="10515600" cy="379513"/>
          </a:xfrm>
        </p:spPr>
        <p:txBody>
          <a:bodyPr>
            <a:normAutofit fontScale="90000"/>
          </a:bodyPr>
          <a:lstStyle/>
          <a:p>
            <a:r>
              <a:rPr lang="en-US" dirty="0"/>
              <a:t>Assignment 7 using Logistic Regression Soft</a:t>
            </a:r>
          </a:p>
        </p:txBody>
      </p:sp>
      <p:sp>
        <p:nvSpPr>
          <p:cNvPr id="4" name="Slide Number Placeholder 3"/>
          <p:cNvSpPr>
            <a:spLocks noGrp="1"/>
          </p:cNvSpPr>
          <p:nvPr>
            <p:ph type="sldNum" sz="quarter" idx="12"/>
          </p:nvPr>
        </p:nvSpPr>
        <p:spPr/>
        <p:txBody>
          <a:bodyPr/>
          <a:lstStyle/>
          <a:p>
            <a:fld id="{D47C6A6E-F6BB-4697-B856-8A66036D8304}" type="slidenum">
              <a:rPr lang="en-US" smtClean="0"/>
              <a:t>13</a:t>
            </a:fld>
            <a:endParaRPr lang="en-US"/>
          </a:p>
        </p:txBody>
      </p:sp>
    </p:spTree>
    <p:extLst>
      <p:ext uri="{BB962C8B-B14F-4D97-AF65-F5344CB8AC3E}">
        <p14:creationId xmlns:p14="http://schemas.microsoft.com/office/powerpoint/2010/main" val="2947065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Simulate to 2085 with and edited Markov matrix</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14</a:t>
            </a:fld>
            <a:endParaRPr lang="en-US"/>
          </a:p>
        </p:txBody>
      </p:sp>
    </p:spTree>
    <p:extLst>
      <p:ext uri="{BB962C8B-B14F-4D97-AF65-F5344CB8AC3E}">
        <p14:creationId xmlns:p14="http://schemas.microsoft.com/office/powerpoint/2010/main" val="1418109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Assignment 7 gives output for two 50-year stages</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15</a:t>
            </a:fld>
            <a:endParaRPr lang="en-US"/>
          </a:p>
        </p:txBody>
      </p:sp>
    </p:spTree>
    <p:extLst>
      <p:ext uri="{BB962C8B-B14F-4D97-AF65-F5344CB8AC3E}">
        <p14:creationId xmlns:p14="http://schemas.microsoft.com/office/powerpoint/2010/main" val="244917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Assignment 7 using Logistic Regression 1985-2035</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16</a:t>
            </a:fld>
            <a:endParaRPr lang="en-US"/>
          </a:p>
        </p:txBody>
      </p:sp>
    </p:spTree>
    <p:extLst>
      <p:ext uri="{BB962C8B-B14F-4D97-AF65-F5344CB8AC3E}">
        <p14:creationId xmlns:p14="http://schemas.microsoft.com/office/powerpoint/2010/main" val="450301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Assignment 7 using Logistic Regression 2035-2085</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17</a:t>
            </a:fld>
            <a:endParaRPr lang="en-US"/>
          </a:p>
        </p:txBody>
      </p:sp>
    </p:spTree>
    <p:extLst>
      <p:ext uri="{BB962C8B-B14F-4D97-AF65-F5344CB8AC3E}">
        <p14:creationId xmlns:p14="http://schemas.microsoft.com/office/powerpoint/2010/main" val="2986058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18</a:t>
            </a:fld>
            <a:endParaRPr lang="en-US"/>
          </a:p>
        </p:txBody>
      </p:sp>
      <p:sp>
        <p:nvSpPr>
          <p:cNvPr id="2" name="Title 1"/>
          <p:cNvSpPr>
            <a:spLocks noGrp="1"/>
          </p:cNvSpPr>
          <p:nvPr>
            <p:ph type="title"/>
          </p:nvPr>
        </p:nvSpPr>
        <p:spPr>
          <a:xfrm>
            <a:off x="838200" y="365126"/>
            <a:ext cx="10515600" cy="379513"/>
          </a:xfrm>
        </p:spPr>
        <p:txBody>
          <a:bodyPr>
            <a:normAutofit fontScale="90000"/>
          </a:bodyPr>
          <a:lstStyle/>
          <a:p>
            <a:r>
              <a:rPr lang="en-US" dirty="0"/>
              <a:t>Is the Markov computation verified when using Logistic Regression with static variable?</a:t>
            </a:r>
          </a:p>
        </p:txBody>
      </p:sp>
    </p:spTree>
    <p:extLst>
      <p:ext uri="{BB962C8B-B14F-4D97-AF65-F5344CB8AC3E}">
        <p14:creationId xmlns:p14="http://schemas.microsoft.com/office/powerpoint/2010/main" val="12114111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19</a:t>
            </a:fld>
            <a:endParaRPr lang="en-US"/>
          </a:p>
        </p:txBody>
      </p:sp>
      <p:sp>
        <p:nvSpPr>
          <p:cNvPr id="2" name="Title 1"/>
          <p:cNvSpPr>
            <a:spLocks noGrp="1"/>
          </p:cNvSpPr>
          <p:nvPr>
            <p:ph type="title"/>
          </p:nvPr>
        </p:nvSpPr>
        <p:spPr>
          <a:xfrm>
            <a:off x="0" y="314634"/>
            <a:ext cx="12192000" cy="376288"/>
          </a:xfrm>
        </p:spPr>
        <p:txBody>
          <a:bodyPr>
            <a:noAutofit/>
          </a:bodyPr>
          <a:lstStyle/>
          <a:p>
            <a:r>
              <a:rPr lang="en-US" sz="2000" b="1" dirty="0"/>
              <a:t>Is the Markov computation verified when using distance as a dynamic variable?</a:t>
            </a:r>
            <a:br>
              <a:rPr lang="en-US" sz="2000" b="1" dirty="0"/>
            </a:br>
            <a:r>
              <a:rPr lang="en-US" sz="2000" b="1" dirty="0"/>
              <a:t>Why is there a difference in output between using the distance variable as static variable versus dynamic? </a:t>
            </a:r>
            <a:br>
              <a:rPr lang="en-US" sz="2000" b="1" dirty="0"/>
            </a:br>
            <a:r>
              <a:rPr lang="en-US" sz="2000" b="1" dirty="0"/>
              <a:t>How can we unravel the riddle?</a:t>
            </a:r>
          </a:p>
        </p:txBody>
      </p:sp>
    </p:spTree>
    <p:extLst>
      <p:ext uri="{BB962C8B-B14F-4D97-AF65-F5344CB8AC3E}">
        <p14:creationId xmlns:p14="http://schemas.microsoft.com/office/powerpoint/2010/main" val="3042387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4196B1-B98F-4D65-9F11-EA897E55C08A}"/>
              </a:ext>
            </a:extLst>
          </p:cNvPr>
          <p:cNvSpPr>
            <a:spLocks noGrp="1"/>
          </p:cNvSpPr>
          <p:nvPr>
            <p:ph type="sldNum" sz="quarter" idx="12"/>
          </p:nvPr>
        </p:nvSpPr>
        <p:spPr/>
        <p:txBody>
          <a:bodyPr/>
          <a:lstStyle/>
          <a:p>
            <a:fld id="{D47C6A6E-F6BB-4697-B856-8A66036D8304}" type="slidenum">
              <a:rPr lang="en-US" smtClean="0"/>
              <a:t>2</a:t>
            </a:fld>
            <a:endParaRPr lang="en-US"/>
          </a:p>
        </p:txBody>
      </p:sp>
      <p:pic>
        <p:nvPicPr>
          <p:cNvPr id="6" name="Content Placeholder 5">
            <a:extLst>
              <a:ext uri="{FF2B5EF4-FFF2-40B4-BE49-F238E27FC236}">
                <a16:creationId xmlns:a16="http://schemas.microsoft.com/office/drawing/2014/main" id="{F7318877-9083-49DC-819A-CACF41DB2A2E}"/>
              </a:ext>
            </a:extLst>
          </p:cNvPr>
          <p:cNvPicPr>
            <a:picLocks noGrp="1" noChangeAspect="1"/>
          </p:cNvPicPr>
          <p:nvPr>
            <p:ph idx="1"/>
          </p:nvPr>
        </p:nvPicPr>
        <p:blipFill>
          <a:blip r:embed="rId2"/>
          <a:stretch>
            <a:fillRect/>
          </a:stretch>
        </p:blipFill>
        <p:spPr>
          <a:xfrm>
            <a:off x="1410571" y="136524"/>
            <a:ext cx="9105029" cy="6612537"/>
          </a:xfrm>
          <a:prstGeom prst="rect">
            <a:avLst/>
          </a:prstGeom>
        </p:spPr>
      </p:pic>
    </p:spTree>
    <p:extLst>
      <p:ext uri="{BB962C8B-B14F-4D97-AF65-F5344CB8AC3E}">
        <p14:creationId xmlns:p14="http://schemas.microsoft.com/office/powerpoint/2010/main" val="24304734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39F304F-C247-0295-159B-9E9DA6C4CE62}"/>
              </a:ext>
            </a:extLst>
          </p:cNvPr>
          <p:cNvPicPr>
            <a:picLocks noChangeAspect="1"/>
          </p:cNvPicPr>
          <p:nvPr/>
        </p:nvPicPr>
        <p:blipFill rotWithShape="1">
          <a:blip r:embed="rId2"/>
          <a:srcRect l="17134" t="13545" r="28637" b="58306"/>
          <a:stretch/>
        </p:blipFill>
        <p:spPr>
          <a:xfrm>
            <a:off x="7140434" y="755373"/>
            <a:ext cx="4673882" cy="3139528"/>
          </a:xfrm>
          <a:prstGeom prst="rect">
            <a:avLst/>
          </a:prstGeom>
        </p:spPr>
      </p:pic>
      <p:pic>
        <p:nvPicPr>
          <p:cNvPr id="9" name="Picture 8">
            <a:extLst>
              <a:ext uri="{FF2B5EF4-FFF2-40B4-BE49-F238E27FC236}">
                <a16:creationId xmlns:a16="http://schemas.microsoft.com/office/drawing/2014/main" id="{9072569E-A584-58B7-71B7-DDC26BDC4274}"/>
              </a:ext>
            </a:extLst>
          </p:cNvPr>
          <p:cNvPicPr>
            <a:picLocks noChangeAspect="1"/>
          </p:cNvPicPr>
          <p:nvPr/>
        </p:nvPicPr>
        <p:blipFill rotWithShape="1">
          <a:blip r:embed="rId3"/>
          <a:srcRect l="17133" t="13545" r="33841" b="58307"/>
          <a:stretch/>
        </p:blipFill>
        <p:spPr>
          <a:xfrm>
            <a:off x="1863774" y="755373"/>
            <a:ext cx="4278610" cy="3179079"/>
          </a:xfrm>
          <a:prstGeom prst="rect">
            <a:avLst/>
          </a:prstGeom>
        </p:spPr>
      </p:pic>
      <p:sp>
        <p:nvSpPr>
          <p:cNvPr id="2" name="Title 1">
            <a:extLst>
              <a:ext uri="{FF2B5EF4-FFF2-40B4-BE49-F238E27FC236}">
                <a16:creationId xmlns:a16="http://schemas.microsoft.com/office/drawing/2014/main" id="{025516C8-156A-D447-A9A1-8FF3E5D460E4}"/>
              </a:ext>
            </a:extLst>
          </p:cNvPr>
          <p:cNvSpPr>
            <a:spLocks noGrp="1"/>
          </p:cNvSpPr>
          <p:nvPr>
            <p:ph type="title"/>
          </p:nvPr>
        </p:nvSpPr>
        <p:spPr>
          <a:xfrm>
            <a:off x="0" y="0"/>
            <a:ext cx="12192000" cy="777396"/>
          </a:xfrm>
        </p:spPr>
        <p:txBody>
          <a:bodyPr>
            <a:normAutofit fontScale="90000"/>
          </a:bodyPr>
          <a:lstStyle/>
          <a:p>
            <a:pPr algn="ctr"/>
            <a:r>
              <a:rPr lang="en-US" sz="2000" b="1" dirty="0"/>
              <a:t>Simulated change from 1985 to 2085 for Static distance variable on the left and dynamic distance variable on the right.</a:t>
            </a:r>
            <a:br>
              <a:rPr lang="en-US" sz="2000" b="1" dirty="0"/>
            </a:br>
            <a:r>
              <a:rPr lang="en-US" sz="2000" b="1" dirty="0"/>
              <a:t>The most recent version of TerrSet is 19.08, which handles a dynamic variable differently than from last year.</a:t>
            </a:r>
            <a:br>
              <a:rPr lang="en-US" sz="2000" b="1" dirty="0"/>
            </a:br>
            <a:r>
              <a:rPr lang="en-US" sz="2000" b="1" dirty="0"/>
              <a:t>Tammy Woodard (</a:t>
            </a:r>
            <a:r>
              <a:rPr lang="en-US" sz="2000" b="1" dirty="0">
                <a:hlinkClick r:id="rId4"/>
              </a:rPr>
              <a:t>TaWoodard@clarku.edu</a:t>
            </a:r>
            <a:r>
              <a:rPr lang="en-US" sz="2000" b="1">
                <a:hlinkClick r:id="rId4"/>
              </a:rPr>
              <a:t>)is</a:t>
            </a:r>
            <a:r>
              <a:rPr lang="en-US" sz="2000" b="1"/>
              <a:t> interested </a:t>
            </a:r>
            <a:r>
              <a:rPr lang="en-US" sz="2000" b="1" dirty="0"/>
              <a:t>in a final project that describes potential improvements to the software.</a:t>
            </a:r>
          </a:p>
        </p:txBody>
      </p:sp>
      <p:pic>
        <p:nvPicPr>
          <p:cNvPr id="5" name="Content Placeholder 4" descr="A map of a forest&#10;&#10;Description automatically generated">
            <a:extLst>
              <a:ext uri="{FF2B5EF4-FFF2-40B4-BE49-F238E27FC236}">
                <a16:creationId xmlns:a16="http://schemas.microsoft.com/office/drawing/2014/main" id="{36CD7394-44A7-EF32-779C-847FF879995E}"/>
              </a:ext>
            </a:extLst>
          </p:cNvPr>
          <p:cNvPicPr>
            <a:picLocks noGrp="1" noChangeAspect="1"/>
          </p:cNvPicPr>
          <p:nvPr>
            <p:ph idx="1"/>
          </p:nvPr>
        </p:nvPicPr>
        <p:blipFill>
          <a:blip r:embed="rId5"/>
          <a:stretch>
            <a:fillRect/>
          </a:stretch>
        </p:blipFill>
        <p:spPr>
          <a:xfrm>
            <a:off x="7289880" y="3795510"/>
            <a:ext cx="3853432" cy="3062489"/>
          </a:xfrm>
        </p:spPr>
      </p:pic>
      <p:pic>
        <p:nvPicPr>
          <p:cNvPr id="7" name="Picture 6" descr="A map of a forest&#10;&#10;Description automatically generated">
            <a:extLst>
              <a:ext uri="{FF2B5EF4-FFF2-40B4-BE49-F238E27FC236}">
                <a16:creationId xmlns:a16="http://schemas.microsoft.com/office/drawing/2014/main" id="{F9FC9A3C-C4A6-33D4-3D53-3C3E7655817A}"/>
              </a:ext>
            </a:extLst>
          </p:cNvPr>
          <p:cNvPicPr>
            <a:picLocks noChangeAspect="1"/>
          </p:cNvPicPr>
          <p:nvPr/>
        </p:nvPicPr>
        <p:blipFill>
          <a:blip r:embed="rId6"/>
          <a:stretch>
            <a:fillRect/>
          </a:stretch>
        </p:blipFill>
        <p:spPr>
          <a:xfrm>
            <a:off x="2060350" y="3808370"/>
            <a:ext cx="3853432" cy="3057666"/>
          </a:xfrm>
          <a:prstGeom prst="rect">
            <a:avLst/>
          </a:prstGeom>
        </p:spPr>
      </p:pic>
    </p:spTree>
    <p:extLst>
      <p:ext uri="{BB962C8B-B14F-4D97-AF65-F5344CB8AC3E}">
        <p14:creationId xmlns:p14="http://schemas.microsoft.com/office/powerpoint/2010/main" val="3332568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74035"/>
          </a:xfrm>
        </p:spPr>
        <p:txBody>
          <a:bodyPr>
            <a:noAutofit/>
          </a:bodyPr>
          <a:lstStyle/>
          <a:p>
            <a:r>
              <a:rPr lang="en-US" sz="2000" b="1" dirty="0"/>
              <a:t>Use EXTRACT to compute the transition potentials for the transitions from Forest to Other and from Forest to Built.</a:t>
            </a:r>
            <a:br>
              <a:rPr lang="en-US" sz="2000" b="1" dirty="0"/>
            </a:br>
            <a:r>
              <a:rPr lang="en-US" sz="2000" b="1" dirty="0"/>
              <a:t>If the transition potential maps for these two transitions are identical, then how does LCM decide whether a particular Forest pixel transitions to Other or Built?</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21</a:t>
            </a:fld>
            <a:endParaRPr lang="en-US"/>
          </a:p>
        </p:txBody>
      </p:sp>
    </p:spTree>
    <p:extLst>
      <p:ext uri="{BB962C8B-B14F-4D97-AF65-F5344CB8AC3E}">
        <p14:creationId xmlns:p14="http://schemas.microsoft.com/office/powerpoint/2010/main" val="325853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67674-0514-4436-9E54-E13A2F8EAB70}"/>
              </a:ext>
            </a:extLst>
          </p:cNvPr>
          <p:cNvSpPr>
            <a:spLocks noGrp="1"/>
          </p:cNvSpPr>
          <p:nvPr>
            <p:ph type="title"/>
          </p:nvPr>
        </p:nvSpPr>
        <p:spPr>
          <a:xfrm>
            <a:off x="838200" y="365125"/>
            <a:ext cx="10960510" cy="1325563"/>
          </a:xfrm>
        </p:spPr>
        <p:txBody>
          <a:bodyPr/>
          <a:lstStyle/>
          <a:p>
            <a:r>
              <a:rPr lang="en-US" dirty="0"/>
              <a:t>What are the software needs of Scenario modeling and Predictive modeling?</a:t>
            </a:r>
          </a:p>
        </p:txBody>
      </p:sp>
      <p:sp>
        <p:nvSpPr>
          <p:cNvPr id="3" name="Content Placeholder 2">
            <a:extLst>
              <a:ext uri="{FF2B5EF4-FFF2-40B4-BE49-F238E27FC236}">
                <a16:creationId xmlns:a16="http://schemas.microsoft.com/office/drawing/2014/main" id="{F322698F-3222-4EC1-98CD-06CD4CFEAA3D}"/>
              </a:ext>
            </a:extLst>
          </p:cNvPr>
          <p:cNvSpPr>
            <a:spLocks noGrp="1"/>
          </p:cNvSpPr>
          <p:nvPr>
            <p:ph idx="1"/>
          </p:nvPr>
        </p:nvSpPr>
        <p:spPr>
          <a:xfrm>
            <a:off x="0" y="1690688"/>
            <a:ext cx="12192000" cy="5167312"/>
          </a:xfrm>
        </p:spPr>
        <p:txBody>
          <a:bodyPr>
            <a:normAutofit/>
          </a:bodyPr>
          <a:lstStyle/>
          <a:p>
            <a:pPr marL="514350" indent="-514350">
              <a:buFont typeface="+mj-lt"/>
              <a:buAutoNum type="arabicPeriod"/>
            </a:pPr>
            <a:r>
              <a:rPr lang="en-US" dirty="0"/>
              <a:t>A scenario modeler must be able to control the future quantity of each land class and the spatial allocation of the gain of each land class.</a:t>
            </a:r>
          </a:p>
          <a:p>
            <a:pPr marL="514350" indent="-514350">
              <a:buFont typeface="+mj-lt"/>
              <a:buAutoNum type="arabicPeriod"/>
            </a:pPr>
            <a:r>
              <a:rPr lang="en-US" dirty="0"/>
              <a:t>A predictive modeler needs the same things as a scenario modeler. In addition, a predictive modeler needs some way to assess the level of trust that users should have in the prediction.</a:t>
            </a:r>
          </a:p>
          <a:p>
            <a:pPr marL="0" indent="0">
              <a:buNone/>
            </a:pPr>
            <a:endParaRPr lang="en-US" dirty="0"/>
          </a:p>
          <a:p>
            <a:pPr marL="0" indent="0">
              <a:buNone/>
            </a:pPr>
            <a:r>
              <a:rPr lang="en-US" dirty="0" err="1"/>
              <a:t>TerrSet’s</a:t>
            </a:r>
            <a:r>
              <a:rPr lang="en-US" dirty="0"/>
              <a:t> Land Change Modeler is a pattern-based model that is strong in both of these characteristics. </a:t>
            </a:r>
          </a:p>
          <a:p>
            <a:pPr marL="0" indent="0">
              <a:buNone/>
            </a:pPr>
            <a:r>
              <a:rPr lang="en-US" dirty="0"/>
              <a:t>Some other models are weak in both of these characteristics, due frequently to poor documentation.</a:t>
            </a:r>
          </a:p>
        </p:txBody>
      </p:sp>
      <p:sp>
        <p:nvSpPr>
          <p:cNvPr id="4" name="Slide Number Placeholder 3">
            <a:extLst>
              <a:ext uri="{FF2B5EF4-FFF2-40B4-BE49-F238E27FC236}">
                <a16:creationId xmlns:a16="http://schemas.microsoft.com/office/drawing/2014/main" id="{224DF222-76D0-4905-B428-A425D97CC08D}"/>
              </a:ext>
            </a:extLst>
          </p:cNvPr>
          <p:cNvSpPr>
            <a:spLocks noGrp="1"/>
          </p:cNvSpPr>
          <p:nvPr>
            <p:ph type="sldNum" sz="quarter" idx="12"/>
          </p:nvPr>
        </p:nvSpPr>
        <p:spPr/>
        <p:txBody>
          <a:bodyPr/>
          <a:lstStyle/>
          <a:p>
            <a:fld id="{D47C6A6E-F6BB-4697-B856-8A66036D8304}" type="slidenum">
              <a:rPr lang="en-US" smtClean="0"/>
              <a:t>22</a:t>
            </a:fld>
            <a:endParaRPr lang="en-US"/>
          </a:p>
        </p:txBody>
      </p:sp>
    </p:spTree>
    <p:extLst>
      <p:ext uri="{BB962C8B-B14F-4D97-AF65-F5344CB8AC3E}">
        <p14:creationId xmlns:p14="http://schemas.microsoft.com/office/powerpoint/2010/main" val="26915931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12192000" cy="1325563"/>
          </a:xfrm>
        </p:spPr>
        <p:txBody>
          <a:bodyPr>
            <a:noAutofit/>
          </a:bodyPr>
          <a:lstStyle/>
          <a:p>
            <a:r>
              <a:rPr lang="en-US" sz="2800" b="1" dirty="0">
                <a:latin typeface="+mn-lt"/>
              </a:rPr>
              <a:t>Pontius thought that New England Landscape Futures (NELF) was the most helpful way to approach modeling for policy development. </a:t>
            </a:r>
            <a:br>
              <a:rPr lang="en-US" sz="2800" b="1" dirty="0">
                <a:latin typeface="+mn-lt"/>
              </a:rPr>
            </a:br>
            <a:br>
              <a:rPr lang="en-US" sz="2800" b="1" dirty="0">
                <a:latin typeface="+mn-lt"/>
              </a:rPr>
            </a:br>
            <a:r>
              <a:rPr lang="en-US" sz="2800" b="1" dirty="0">
                <a:latin typeface="+mn-lt"/>
              </a:rPr>
              <a:t>But then Thompson said that most people wanted to see only the Recent Trends Scenario while ignoring the other scenarios.</a:t>
            </a:r>
          </a:p>
        </p:txBody>
      </p:sp>
      <p:pic>
        <p:nvPicPr>
          <p:cNvPr id="5" name="Content Placeholder 4"/>
          <p:cNvPicPr>
            <a:picLocks noGrp="1" noChangeAspect="1"/>
          </p:cNvPicPr>
          <p:nvPr>
            <p:ph idx="1"/>
          </p:nvPr>
        </p:nvPicPr>
        <p:blipFill rotWithShape="1">
          <a:blip r:embed="rId2"/>
          <a:srcRect l="837" t="17598" r="1943" b="6326"/>
          <a:stretch/>
        </p:blipFill>
        <p:spPr>
          <a:xfrm>
            <a:off x="1199535" y="2251587"/>
            <a:ext cx="9635613" cy="4241288"/>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23</a:t>
            </a:fld>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72862" y="4938616"/>
            <a:ext cx="4446276" cy="876914"/>
          </a:xfrm>
          <a:prstGeom prst="rect">
            <a:avLst/>
          </a:prstGeom>
        </p:spPr>
      </p:pic>
    </p:spTree>
    <p:extLst>
      <p:ext uri="{BB962C8B-B14F-4D97-AF65-F5344CB8AC3E}">
        <p14:creationId xmlns:p14="http://schemas.microsoft.com/office/powerpoint/2010/main" val="36457263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12191999" cy="1325563"/>
          </a:xfrm>
        </p:spPr>
        <p:txBody>
          <a:bodyPr/>
          <a:lstStyle/>
          <a:p>
            <a:r>
              <a:rPr lang="en-US" dirty="0"/>
              <a:t>Would a Maximum Buildout Scenario be helpful?</a:t>
            </a:r>
            <a:br>
              <a:rPr lang="en-US" dirty="0"/>
            </a:br>
            <a:r>
              <a:rPr lang="en-US" dirty="0"/>
              <a:t>If so, helpful for what? If not, why not?</a:t>
            </a:r>
          </a:p>
        </p:txBody>
      </p:sp>
      <p:sp>
        <p:nvSpPr>
          <p:cNvPr id="3" name="Content Placeholder 2"/>
          <p:cNvSpPr>
            <a:spLocks noGrp="1"/>
          </p:cNvSpPr>
          <p:nvPr>
            <p:ph idx="1"/>
          </p:nvPr>
        </p:nvSpPr>
        <p:spPr>
          <a:xfrm>
            <a:off x="0" y="1828800"/>
            <a:ext cx="12192000" cy="4065550"/>
          </a:xfrm>
        </p:spPr>
        <p:txBody>
          <a:bodyPr>
            <a:noAutofit/>
          </a:bodyPr>
          <a:lstStyle/>
          <a:p>
            <a:pPr marL="0" indent="0">
              <a:buNone/>
            </a:pPr>
            <a:r>
              <a:rPr lang="en-US" dirty="0" err="1"/>
              <a:t>MassGIS</a:t>
            </a:r>
            <a:r>
              <a:rPr lang="en-US" dirty="0"/>
              <a:t> created a Maximum Buildout Scenario, which has a storyline that all legally-developable land is developed to its capacity assuming existing zoning laws. The story line lacks details concerning when maximum buildout would be reached, nor the sequence of where the parcels will be developed.</a:t>
            </a:r>
          </a:p>
          <a:p>
            <a:pPr marL="0" indent="0">
              <a:buNone/>
            </a:pPr>
            <a:r>
              <a:rPr lang="en-US" dirty="0"/>
              <a:t>Planners then computed the necessary services assuming the Maximum Buildout Scenario. These services include: water, electricity, schools, police, transportation, etc. </a:t>
            </a:r>
          </a:p>
          <a:p>
            <a:pPr marL="0" indent="0">
              <a:buNone/>
            </a:pPr>
            <a:r>
              <a:rPr lang="en-US" dirty="0"/>
              <a:t>Planners printed large maps for each town and toured of the towns of Massachusetts to facilitate discussions and collect insights from citizens. </a:t>
            </a:r>
          </a:p>
        </p:txBody>
      </p:sp>
      <p:sp>
        <p:nvSpPr>
          <p:cNvPr id="4" name="Slide Number Placeholder 3"/>
          <p:cNvSpPr>
            <a:spLocks noGrp="1"/>
          </p:cNvSpPr>
          <p:nvPr>
            <p:ph type="sldNum" sz="quarter" idx="12"/>
          </p:nvPr>
        </p:nvSpPr>
        <p:spPr/>
        <p:txBody>
          <a:bodyPr/>
          <a:lstStyle/>
          <a:p>
            <a:fld id="{D47C6A6E-F6BB-4697-B856-8A66036D8304}" type="slidenum">
              <a:rPr lang="en-US" smtClean="0"/>
              <a:t>24</a:t>
            </a:fld>
            <a:endParaRPr lang="en-US"/>
          </a:p>
        </p:txBody>
      </p:sp>
    </p:spTree>
    <p:extLst>
      <p:ext uri="{BB962C8B-B14F-4D97-AF65-F5344CB8AC3E}">
        <p14:creationId xmlns:p14="http://schemas.microsoft.com/office/powerpoint/2010/main" val="35922420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25184"/>
          </a:xfrm>
        </p:spPr>
        <p:txBody>
          <a:bodyPr>
            <a:normAutofit/>
          </a:bodyPr>
          <a:lstStyle/>
          <a:p>
            <a:r>
              <a:rPr lang="en-US" dirty="0"/>
              <a:t>This is a helpful manuscript.</a:t>
            </a:r>
          </a:p>
        </p:txBody>
      </p:sp>
      <p:pic>
        <p:nvPicPr>
          <p:cNvPr id="5" name="Content Placeholder 4">
            <a:extLst>
              <a:ext uri="{FF2B5EF4-FFF2-40B4-BE49-F238E27FC236}">
                <a16:creationId xmlns:a16="http://schemas.microsoft.com/office/drawing/2014/main" id="{1CDFEC8D-F3A1-4000-B131-0AE8241B1F9B}"/>
              </a:ext>
            </a:extLst>
          </p:cNvPr>
          <p:cNvPicPr>
            <a:picLocks noGrp="1" noChangeAspect="1"/>
          </p:cNvPicPr>
          <p:nvPr>
            <p:ph idx="1"/>
          </p:nvPr>
        </p:nvPicPr>
        <p:blipFill rotWithShape="1">
          <a:blip r:embed="rId2"/>
          <a:srcRect l="6531" t="16869" r="7612" b="4890"/>
          <a:stretch/>
        </p:blipFill>
        <p:spPr>
          <a:xfrm>
            <a:off x="-4996" y="605758"/>
            <a:ext cx="12196996" cy="6252242"/>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25</a:t>
            </a:fld>
            <a:endParaRPr lang="en-US"/>
          </a:p>
        </p:txBody>
      </p:sp>
    </p:spTree>
    <p:extLst>
      <p:ext uri="{BB962C8B-B14F-4D97-AF65-F5344CB8AC3E}">
        <p14:creationId xmlns:p14="http://schemas.microsoft.com/office/powerpoint/2010/main" val="20450943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FC95A-E6E7-4780-A2F4-220C0531E0AA}"/>
              </a:ext>
            </a:extLst>
          </p:cNvPr>
          <p:cNvSpPr>
            <a:spLocks noGrp="1"/>
          </p:cNvSpPr>
          <p:nvPr>
            <p:ph type="title"/>
          </p:nvPr>
        </p:nvSpPr>
        <p:spPr>
          <a:xfrm>
            <a:off x="838200" y="365125"/>
            <a:ext cx="11216148" cy="696759"/>
          </a:xfrm>
        </p:spPr>
        <p:txBody>
          <a:bodyPr>
            <a:normAutofit fontScale="90000"/>
          </a:bodyPr>
          <a:lstStyle/>
          <a:p>
            <a:r>
              <a:rPr lang="en-US" dirty="0"/>
              <a:t>Urban growth modeling is increasing in the literature.</a:t>
            </a:r>
            <a:br>
              <a:rPr lang="en-US" dirty="0"/>
            </a:br>
            <a:r>
              <a:rPr lang="en-US" dirty="0"/>
              <a:t>CA-Markov and LCM in </a:t>
            </a:r>
            <a:r>
              <a:rPr lang="en-US" dirty="0" err="1"/>
              <a:t>TerrSet</a:t>
            </a:r>
            <a:r>
              <a:rPr lang="en-US" dirty="0"/>
              <a:t> are influential.</a:t>
            </a:r>
          </a:p>
        </p:txBody>
      </p:sp>
      <p:pic>
        <p:nvPicPr>
          <p:cNvPr id="5" name="Content Placeholder 4">
            <a:extLst>
              <a:ext uri="{FF2B5EF4-FFF2-40B4-BE49-F238E27FC236}">
                <a16:creationId xmlns:a16="http://schemas.microsoft.com/office/drawing/2014/main" id="{DA59B627-4BB2-44C1-8574-5F31714EF2BF}"/>
              </a:ext>
            </a:extLst>
          </p:cNvPr>
          <p:cNvPicPr>
            <a:picLocks noGrp="1" noChangeAspect="1"/>
          </p:cNvPicPr>
          <p:nvPr>
            <p:ph idx="1"/>
          </p:nvPr>
        </p:nvPicPr>
        <p:blipFill rotWithShape="1">
          <a:blip r:embed="rId2"/>
          <a:srcRect l="27884" t="23574" r="24707" b="8864"/>
          <a:stretch/>
        </p:blipFill>
        <p:spPr>
          <a:xfrm>
            <a:off x="2321793" y="1258529"/>
            <a:ext cx="6910697" cy="5539672"/>
          </a:xfrm>
          <a:prstGeom prst="rect">
            <a:avLst/>
          </a:prstGeom>
        </p:spPr>
      </p:pic>
      <p:sp>
        <p:nvSpPr>
          <p:cNvPr id="4" name="Slide Number Placeholder 3">
            <a:extLst>
              <a:ext uri="{FF2B5EF4-FFF2-40B4-BE49-F238E27FC236}">
                <a16:creationId xmlns:a16="http://schemas.microsoft.com/office/drawing/2014/main" id="{56CF2C49-B054-4A1C-B08F-648D86418424}"/>
              </a:ext>
            </a:extLst>
          </p:cNvPr>
          <p:cNvSpPr>
            <a:spLocks noGrp="1"/>
          </p:cNvSpPr>
          <p:nvPr>
            <p:ph type="sldNum" sz="quarter" idx="12"/>
          </p:nvPr>
        </p:nvSpPr>
        <p:spPr/>
        <p:txBody>
          <a:bodyPr/>
          <a:lstStyle/>
          <a:p>
            <a:fld id="{D47C6A6E-F6BB-4697-B856-8A66036D8304}" type="slidenum">
              <a:rPr lang="en-US" smtClean="0"/>
              <a:t>26</a:t>
            </a:fld>
            <a:endParaRPr lang="en-US"/>
          </a:p>
        </p:txBody>
      </p:sp>
      <p:pic>
        <p:nvPicPr>
          <p:cNvPr id="6" name="Graphic 5" descr="In love face with solid fill">
            <a:extLst>
              <a:ext uri="{FF2B5EF4-FFF2-40B4-BE49-F238E27FC236}">
                <a16:creationId xmlns:a16="http://schemas.microsoft.com/office/drawing/2014/main" id="{9A616FA5-075C-4BD4-BAD6-9A6C79D3D6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26135" y="2251587"/>
            <a:ext cx="582561" cy="582561"/>
          </a:xfrm>
          <a:prstGeom prst="rect">
            <a:avLst/>
          </a:prstGeom>
        </p:spPr>
      </p:pic>
      <p:pic>
        <p:nvPicPr>
          <p:cNvPr id="7" name="Graphic 6" descr="In love face with solid fill">
            <a:extLst>
              <a:ext uri="{FF2B5EF4-FFF2-40B4-BE49-F238E27FC236}">
                <a16:creationId xmlns:a16="http://schemas.microsoft.com/office/drawing/2014/main" id="{C14C407A-AE91-481E-AA42-03E19F1B63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26134" y="4704737"/>
            <a:ext cx="582561" cy="582561"/>
          </a:xfrm>
          <a:prstGeom prst="rect">
            <a:avLst/>
          </a:prstGeom>
        </p:spPr>
      </p:pic>
    </p:spTree>
    <p:extLst>
      <p:ext uri="{BB962C8B-B14F-4D97-AF65-F5344CB8AC3E}">
        <p14:creationId xmlns:p14="http://schemas.microsoft.com/office/powerpoint/2010/main" val="9765196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FC95A-E6E7-4780-A2F4-220C0531E0AA}"/>
              </a:ext>
            </a:extLst>
          </p:cNvPr>
          <p:cNvSpPr>
            <a:spLocks noGrp="1"/>
          </p:cNvSpPr>
          <p:nvPr>
            <p:ph type="title"/>
          </p:nvPr>
        </p:nvSpPr>
        <p:spPr>
          <a:xfrm>
            <a:off x="838200" y="365125"/>
            <a:ext cx="11216148" cy="696759"/>
          </a:xfrm>
        </p:spPr>
        <p:txBody>
          <a:bodyPr>
            <a:normAutofit fontScale="90000"/>
          </a:bodyPr>
          <a:lstStyle/>
          <a:p>
            <a:r>
              <a:rPr lang="en-US" dirty="0"/>
              <a:t>What advice do you have for authors who compared urban growth models</a:t>
            </a:r>
          </a:p>
        </p:txBody>
      </p:sp>
      <p:sp>
        <p:nvSpPr>
          <p:cNvPr id="4" name="Slide Number Placeholder 3">
            <a:extLst>
              <a:ext uri="{FF2B5EF4-FFF2-40B4-BE49-F238E27FC236}">
                <a16:creationId xmlns:a16="http://schemas.microsoft.com/office/drawing/2014/main" id="{56CF2C49-B054-4A1C-B08F-648D86418424}"/>
              </a:ext>
            </a:extLst>
          </p:cNvPr>
          <p:cNvSpPr>
            <a:spLocks noGrp="1"/>
          </p:cNvSpPr>
          <p:nvPr>
            <p:ph type="sldNum" sz="quarter" idx="12"/>
          </p:nvPr>
        </p:nvSpPr>
        <p:spPr/>
        <p:txBody>
          <a:bodyPr/>
          <a:lstStyle/>
          <a:p>
            <a:fld id="{D47C6A6E-F6BB-4697-B856-8A66036D8304}" type="slidenum">
              <a:rPr lang="en-US" smtClean="0"/>
              <a:t>27</a:t>
            </a:fld>
            <a:endParaRPr lang="en-US"/>
          </a:p>
        </p:txBody>
      </p:sp>
      <p:sp>
        <p:nvSpPr>
          <p:cNvPr id="8" name="Content Placeholder 7">
            <a:extLst>
              <a:ext uri="{FF2B5EF4-FFF2-40B4-BE49-F238E27FC236}">
                <a16:creationId xmlns:a16="http://schemas.microsoft.com/office/drawing/2014/main" id="{5FD251F0-45EE-4CC4-A281-BDBE40B0E757}"/>
              </a:ext>
            </a:extLst>
          </p:cNvPr>
          <p:cNvSpPr>
            <a:spLocks noGrp="1"/>
          </p:cNvSpPr>
          <p:nvPr>
            <p:ph idx="1"/>
          </p:nvPr>
        </p:nvSpPr>
        <p:spPr>
          <a:xfrm>
            <a:off x="0" y="1383175"/>
            <a:ext cx="12192000" cy="5047122"/>
          </a:xfrm>
        </p:spPr>
        <p:txBody>
          <a:bodyPr>
            <a:normAutofit lnSpcReduction="10000"/>
          </a:bodyPr>
          <a:lstStyle/>
          <a:p>
            <a:pPr marL="514350" indent="-514350">
              <a:buFont typeface="+mj-lt"/>
              <a:buAutoNum type="arabicPeriod"/>
            </a:pPr>
            <a:r>
              <a:rPr lang="en-US" dirty="0"/>
              <a:t>Authors compared six urban growth models to advise others which models to use. The authors analyzed a city where the calibration interval was 2002-2015 and validation interval was 2015-2020. The authors never state the size of urban growth during the calibration interval or validation interval.</a:t>
            </a:r>
          </a:p>
          <a:p>
            <a:pPr marL="514350" indent="-514350">
              <a:buFont typeface="+mj-lt"/>
              <a:buAutoNum type="arabicPeriod"/>
            </a:pPr>
            <a:r>
              <a:rPr lang="en-US" dirty="0"/>
              <a:t>Three of the models use the Markov matrix to extrapolate the quantity from the calibration interval to the validation interval.</a:t>
            </a:r>
          </a:p>
          <a:p>
            <a:pPr marL="514350" indent="-514350">
              <a:buFont typeface="+mj-lt"/>
              <a:buAutoNum type="arabicPeriod"/>
            </a:pPr>
            <a:r>
              <a:rPr lang="en-US" dirty="0"/>
              <a:t>Those three models varied in their simulated quantities, specifically simulating 84, 137, and 177 square kilometers of urban gain.</a:t>
            </a:r>
          </a:p>
          <a:p>
            <a:pPr marL="514350" indent="-514350">
              <a:buFont typeface="+mj-lt"/>
              <a:buAutoNum type="arabicPeriod"/>
            </a:pPr>
            <a:r>
              <a:rPr lang="en-US" dirty="0"/>
              <a:t>The authors used validation to show that the models had errors that were from 6 to 14 times larger than hits.</a:t>
            </a:r>
          </a:p>
          <a:p>
            <a:pPr marL="514350" indent="-514350">
              <a:buFont typeface="+mj-lt"/>
              <a:buAutoNum type="arabicPeriod"/>
            </a:pPr>
            <a:r>
              <a:rPr lang="en-US" dirty="0"/>
              <a:t>The authors conclude that others should use their methodology for more case studies.</a:t>
            </a:r>
          </a:p>
        </p:txBody>
      </p:sp>
    </p:spTree>
    <p:extLst>
      <p:ext uri="{BB962C8B-B14F-4D97-AF65-F5344CB8AC3E}">
        <p14:creationId xmlns:p14="http://schemas.microsoft.com/office/powerpoint/2010/main" val="21580529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12192000" cy="1325563"/>
          </a:xfrm>
        </p:spPr>
        <p:txBody>
          <a:bodyPr/>
          <a:lstStyle/>
          <a:p>
            <a:r>
              <a:rPr lang="en-US" dirty="0"/>
              <a:t>What do you think of the title of this journal article?</a:t>
            </a:r>
          </a:p>
        </p:txBody>
      </p:sp>
      <p:sp>
        <p:nvSpPr>
          <p:cNvPr id="3" name="Content Placeholder 2"/>
          <p:cNvSpPr>
            <a:spLocks noGrp="1"/>
          </p:cNvSpPr>
          <p:nvPr>
            <p:ph idx="1"/>
          </p:nvPr>
        </p:nvSpPr>
        <p:spPr>
          <a:xfrm>
            <a:off x="0" y="1337912"/>
            <a:ext cx="12192000" cy="4839051"/>
          </a:xfrm>
        </p:spPr>
        <p:txBody>
          <a:bodyPr/>
          <a:lstStyle/>
          <a:p>
            <a:pPr marL="0" indent="0">
              <a:buNone/>
            </a:pPr>
            <a:r>
              <a:rPr lang="en-US" b="1" dirty="0"/>
              <a:t>Multi-Scenario Prediction of Intra-Urban Land Use Change Using a Cellular Automata-Random Forest Model</a:t>
            </a:r>
          </a:p>
          <a:p>
            <a:pPr marL="0" indent="0">
              <a:buNone/>
            </a:pPr>
            <a:r>
              <a:rPr lang="en-US" dirty="0">
                <a:hlinkClick r:id="rId2"/>
              </a:rPr>
              <a:t>https://www.mdpi.com/2220-9964/10/8/503/htm</a:t>
            </a:r>
            <a:endParaRPr lang="en-US" dirty="0"/>
          </a:p>
          <a:p>
            <a:pPr marL="0" indent="0">
              <a:buNone/>
            </a:pPr>
            <a:endParaRPr lang="en-US" dirty="0"/>
          </a:p>
          <a:p>
            <a:pPr marL="0" indent="0">
              <a:buNone/>
            </a:pPr>
            <a:endParaRPr lang="en-US" dirty="0">
              <a:solidFill>
                <a:srgbClr val="FF0000"/>
              </a:solidFill>
            </a:endParaRPr>
          </a:p>
        </p:txBody>
      </p:sp>
      <p:sp>
        <p:nvSpPr>
          <p:cNvPr id="4" name="Slide Number Placeholder 3"/>
          <p:cNvSpPr>
            <a:spLocks noGrp="1"/>
          </p:cNvSpPr>
          <p:nvPr>
            <p:ph type="sldNum" sz="quarter" idx="12"/>
          </p:nvPr>
        </p:nvSpPr>
        <p:spPr/>
        <p:txBody>
          <a:bodyPr/>
          <a:lstStyle/>
          <a:p>
            <a:fld id="{D47C6A6E-F6BB-4697-B856-8A66036D8304}" type="slidenum">
              <a:rPr lang="en-US" smtClean="0"/>
              <a:t>28</a:t>
            </a:fld>
            <a:endParaRPr lang="en-US"/>
          </a:p>
        </p:txBody>
      </p:sp>
    </p:spTree>
    <p:extLst>
      <p:ext uri="{BB962C8B-B14F-4D97-AF65-F5344CB8AC3E}">
        <p14:creationId xmlns:p14="http://schemas.microsoft.com/office/powerpoint/2010/main" val="9706293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12192000" cy="1325563"/>
          </a:xfrm>
        </p:spPr>
        <p:txBody>
          <a:bodyPr/>
          <a:lstStyle/>
          <a:p>
            <a:r>
              <a:rPr lang="en-US" dirty="0"/>
              <a:t>What do you think of the title of this journal article?</a:t>
            </a:r>
          </a:p>
        </p:txBody>
      </p:sp>
      <p:sp>
        <p:nvSpPr>
          <p:cNvPr id="3" name="Content Placeholder 2"/>
          <p:cNvSpPr>
            <a:spLocks noGrp="1"/>
          </p:cNvSpPr>
          <p:nvPr>
            <p:ph idx="1"/>
          </p:nvPr>
        </p:nvSpPr>
        <p:spPr>
          <a:xfrm>
            <a:off x="0" y="1337912"/>
            <a:ext cx="12192000" cy="4839051"/>
          </a:xfrm>
        </p:spPr>
        <p:txBody>
          <a:bodyPr/>
          <a:lstStyle/>
          <a:p>
            <a:pPr marL="0" indent="0">
              <a:buNone/>
            </a:pPr>
            <a:r>
              <a:rPr lang="en-US" b="1" dirty="0"/>
              <a:t>Multi-Scenario Prediction of Intra-Urban Land Use Change Using a Cellular Automata-Random Forest Model</a:t>
            </a:r>
          </a:p>
          <a:p>
            <a:pPr marL="0" indent="0">
              <a:buNone/>
            </a:pPr>
            <a:r>
              <a:rPr lang="en-US" dirty="0">
                <a:hlinkClick r:id="rId2"/>
              </a:rPr>
              <a:t>https://www.mdpi.com/2220-9964/10/8/503/htm</a:t>
            </a:r>
            <a:endParaRPr lang="en-US" dirty="0"/>
          </a:p>
          <a:p>
            <a:pPr marL="0" indent="0">
              <a:buNone/>
            </a:pPr>
            <a:endParaRPr lang="en-US" dirty="0"/>
          </a:p>
          <a:p>
            <a:pPr marL="0" indent="0">
              <a:buNone/>
            </a:pPr>
            <a:r>
              <a:rPr lang="en-US" dirty="0">
                <a:solidFill>
                  <a:srgbClr val="FF0000"/>
                </a:solidFill>
              </a:rPr>
              <a:t>The title indicates that the authors confuse Scenarios with a Prediction. The article claims that the model can predict accurately. Thus the authors claim that their model is useful to make various scenarios.</a:t>
            </a:r>
          </a:p>
          <a:p>
            <a:pPr marL="0" indent="0">
              <a:buNone/>
            </a:pPr>
            <a:r>
              <a:rPr lang="en-US" dirty="0">
                <a:solidFill>
                  <a:srgbClr val="FF0000"/>
                </a:solidFill>
              </a:rPr>
              <a:t>This makes no sense. Pontius suspected the article would make little sense as soon as he saw the first words of the title.</a:t>
            </a:r>
          </a:p>
        </p:txBody>
      </p:sp>
      <p:sp>
        <p:nvSpPr>
          <p:cNvPr id="4" name="Slide Number Placeholder 3"/>
          <p:cNvSpPr>
            <a:spLocks noGrp="1"/>
          </p:cNvSpPr>
          <p:nvPr>
            <p:ph type="sldNum" sz="quarter" idx="12"/>
          </p:nvPr>
        </p:nvSpPr>
        <p:spPr/>
        <p:txBody>
          <a:bodyPr/>
          <a:lstStyle/>
          <a:p>
            <a:fld id="{D47C6A6E-F6BB-4697-B856-8A66036D8304}" type="slidenum">
              <a:rPr lang="en-US" smtClean="0"/>
              <a:t>29</a:t>
            </a:fld>
            <a:endParaRPr lang="en-US"/>
          </a:p>
        </p:txBody>
      </p:sp>
    </p:spTree>
    <p:extLst>
      <p:ext uri="{BB962C8B-B14F-4D97-AF65-F5344CB8AC3E}">
        <p14:creationId xmlns:p14="http://schemas.microsoft.com/office/powerpoint/2010/main" val="2727716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1718D4-EBB0-A034-9C6E-9F6E959B2DE2}"/>
              </a:ext>
            </a:extLst>
          </p:cNvPr>
          <p:cNvSpPr>
            <a:spLocks noGrp="1"/>
          </p:cNvSpPr>
          <p:nvPr>
            <p:ph type="sldNum" sz="quarter" idx="12"/>
          </p:nvPr>
        </p:nvSpPr>
        <p:spPr/>
        <p:txBody>
          <a:bodyPr/>
          <a:lstStyle/>
          <a:p>
            <a:r>
              <a:rPr lang="en-US"/>
              <a:t>1</a:t>
            </a:r>
            <a:endParaRPr lang="en-US" dirty="0"/>
          </a:p>
        </p:txBody>
      </p:sp>
      <p:sp>
        <p:nvSpPr>
          <p:cNvPr id="2" name="Title 1">
            <a:extLst>
              <a:ext uri="{FF2B5EF4-FFF2-40B4-BE49-F238E27FC236}">
                <a16:creationId xmlns:a16="http://schemas.microsoft.com/office/drawing/2014/main" id="{3A27DA8B-5880-72AD-3E18-1BDB8A7C1653}"/>
              </a:ext>
            </a:extLst>
          </p:cNvPr>
          <p:cNvSpPr txBox="1">
            <a:spLocks/>
          </p:cNvSpPr>
          <p:nvPr/>
        </p:nvSpPr>
        <p:spPr>
          <a:xfrm>
            <a:off x="1" y="1"/>
            <a:ext cx="12192000" cy="3190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defRPr/>
            </a:pPr>
            <a:r>
              <a:rPr kumimoji="0" lang="en-US" sz="28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SVM </a:t>
            </a:r>
            <a:r>
              <a:rPr lang="en-US" sz="2800" b="1" dirty="0">
                <a:solidFill>
                  <a:sysClr val="windowText" lastClr="000000"/>
                </a:solidFill>
                <a:latin typeface="Calibri" panose="020F0502020204030204"/>
                <a:ea typeface="+mn-ea"/>
                <a:cs typeface="+mn-cs"/>
              </a:rPr>
              <a:t>&amp; Decision Forest Transition Potentials &amp; Regress modules( Forest to Other)</a:t>
            </a:r>
            <a:endParaRPr kumimoji="0" lang="en-US" sz="28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05E86552-0381-5676-F299-645D80CDE024}"/>
              </a:ext>
            </a:extLst>
          </p:cNvPr>
          <p:cNvGrpSpPr>
            <a:grpSpLocks noChangeAspect="1"/>
          </p:cNvGrpSpPr>
          <p:nvPr/>
        </p:nvGrpSpPr>
        <p:grpSpPr>
          <a:xfrm>
            <a:off x="6643237" y="339018"/>
            <a:ext cx="5213296" cy="6463325"/>
            <a:chOff x="6643236" y="339018"/>
            <a:chExt cx="5216255" cy="6466994"/>
          </a:xfrm>
        </p:grpSpPr>
        <p:grpSp>
          <p:nvGrpSpPr>
            <p:cNvPr id="17" name="Group 16">
              <a:extLst>
                <a:ext uri="{FF2B5EF4-FFF2-40B4-BE49-F238E27FC236}">
                  <a16:creationId xmlns:a16="http://schemas.microsoft.com/office/drawing/2014/main" id="{420A8A35-AB59-9217-1144-1D45A5EC1FA7}"/>
                </a:ext>
              </a:extLst>
            </p:cNvPr>
            <p:cNvGrpSpPr>
              <a:grpSpLocks noChangeAspect="1"/>
            </p:cNvGrpSpPr>
            <p:nvPr/>
          </p:nvGrpSpPr>
          <p:grpSpPr>
            <a:xfrm>
              <a:off x="6643236" y="339018"/>
              <a:ext cx="4357272" cy="6466994"/>
              <a:chOff x="6867292" y="339018"/>
              <a:chExt cx="4988370" cy="7403660"/>
            </a:xfrm>
          </p:grpSpPr>
          <p:pic>
            <p:nvPicPr>
              <p:cNvPr id="5" name="Picture 4">
                <a:extLst>
                  <a:ext uri="{FF2B5EF4-FFF2-40B4-BE49-F238E27FC236}">
                    <a16:creationId xmlns:a16="http://schemas.microsoft.com/office/drawing/2014/main" id="{CA0FFD03-B8BD-82F2-6AF5-E1BAFE2305CF}"/>
                  </a:ext>
                </a:extLst>
              </p:cNvPr>
              <p:cNvPicPr>
                <a:picLocks noChangeAspect="1"/>
              </p:cNvPicPr>
              <p:nvPr/>
            </p:nvPicPr>
            <p:blipFill>
              <a:blip r:embed="rId2"/>
              <a:stretch>
                <a:fillRect/>
              </a:stretch>
            </p:blipFill>
            <p:spPr>
              <a:xfrm>
                <a:off x="6867292" y="339018"/>
                <a:ext cx="4988370" cy="4459110"/>
              </a:xfrm>
              <a:prstGeom prst="rect">
                <a:avLst/>
              </a:prstGeom>
              <a:ln>
                <a:solidFill>
                  <a:schemeClr val="tx1"/>
                </a:solidFill>
              </a:ln>
            </p:spPr>
          </p:pic>
          <p:grpSp>
            <p:nvGrpSpPr>
              <p:cNvPr id="10" name="Group 9">
                <a:extLst>
                  <a:ext uri="{FF2B5EF4-FFF2-40B4-BE49-F238E27FC236}">
                    <a16:creationId xmlns:a16="http://schemas.microsoft.com/office/drawing/2014/main" id="{A420685B-E56E-E149-BFE8-5334EBF5534C}"/>
                  </a:ext>
                </a:extLst>
              </p:cNvPr>
              <p:cNvGrpSpPr>
                <a:grpSpLocks noChangeAspect="1"/>
              </p:cNvGrpSpPr>
              <p:nvPr/>
            </p:nvGrpSpPr>
            <p:grpSpPr>
              <a:xfrm>
                <a:off x="6867292" y="4818058"/>
                <a:ext cx="4988369" cy="2924620"/>
                <a:chOff x="7196164" y="1255782"/>
                <a:chExt cx="6809783" cy="3992493"/>
              </a:xfrm>
            </p:grpSpPr>
            <p:pic>
              <p:nvPicPr>
                <p:cNvPr id="11" name="Picture 10">
                  <a:extLst>
                    <a:ext uri="{FF2B5EF4-FFF2-40B4-BE49-F238E27FC236}">
                      <a16:creationId xmlns:a16="http://schemas.microsoft.com/office/drawing/2014/main" id="{39F3BC27-BF91-BA61-0732-DB277EDDA3D5}"/>
                    </a:ext>
                  </a:extLst>
                </p:cNvPr>
                <p:cNvPicPr>
                  <a:picLocks noChangeAspect="1"/>
                </p:cNvPicPr>
                <p:nvPr/>
              </p:nvPicPr>
              <p:blipFill>
                <a:blip r:embed="rId3"/>
                <a:stretch>
                  <a:fillRect/>
                </a:stretch>
              </p:blipFill>
              <p:spPr>
                <a:xfrm>
                  <a:off x="7196164" y="1609725"/>
                  <a:ext cx="6781800" cy="3638550"/>
                </a:xfrm>
                <a:prstGeom prst="rect">
                  <a:avLst/>
                </a:prstGeom>
                <a:ln>
                  <a:solidFill>
                    <a:schemeClr val="tx1"/>
                  </a:solidFill>
                </a:ln>
              </p:spPr>
            </p:pic>
            <p:sp>
              <p:nvSpPr>
                <p:cNvPr id="12" name="TextBox 11">
                  <a:extLst>
                    <a:ext uri="{FF2B5EF4-FFF2-40B4-BE49-F238E27FC236}">
                      <a16:creationId xmlns:a16="http://schemas.microsoft.com/office/drawing/2014/main" id="{C2EAFA68-C70A-E626-0FD5-FD512990442B}"/>
                    </a:ext>
                  </a:extLst>
                </p:cNvPr>
                <p:cNvSpPr txBox="1"/>
                <p:nvPr/>
              </p:nvSpPr>
              <p:spPr>
                <a:xfrm>
                  <a:off x="7224147" y="1255782"/>
                  <a:ext cx="6781800" cy="408859"/>
                </a:xfrm>
                <a:prstGeom prst="rect">
                  <a:avLst/>
                </a:prstGeom>
                <a:noFill/>
                <a:ln>
                  <a:noFill/>
                </a:ln>
              </p:spPr>
              <p:txBody>
                <a:bodyPr wrap="square" rtlCol="0">
                  <a:spAutoFit/>
                </a:bodyPr>
                <a:lstStyle/>
                <a:p>
                  <a:r>
                    <a:rPr lang="en-US" sz="1100" dirty="0"/>
                    <a:t>Relationship between Distance and Transition Potential from 1 to 2 (DF)</a:t>
                  </a:r>
                </a:p>
              </p:txBody>
            </p:sp>
          </p:grpSp>
        </p:grpSp>
        <p:sp>
          <p:nvSpPr>
            <p:cNvPr id="18" name="TextBox 17">
              <a:extLst>
                <a:ext uri="{FF2B5EF4-FFF2-40B4-BE49-F238E27FC236}">
                  <a16:creationId xmlns:a16="http://schemas.microsoft.com/office/drawing/2014/main" id="{17B6C1C8-B4C8-61F2-1C22-C5E0FBFF7DFD}"/>
                </a:ext>
              </a:extLst>
            </p:cNvPr>
            <p:cNvSpPr txBox="1"/>
            <p:nvPr/>
          </p:nvSpPr>
          <p:spPr>
            <a:xfrm>
              <a:off x="11092873" y="339018"/>
              <a:ext cx="766618" cy="369332"/>
            </a:xfrm>
            <a:prstGeom prst="rect">
              <a:avLst/>
            </a:prstGeom>
            <a:noFill/>
            <a:ln>
              <a:solidFill>
                <a:schemeClr val="tx1"/>
              </a:solidFill>
            </a:ln>
          </p:spPr>
          <p:txBody>
            <a:bodyPr wrap="square" rtlCol="0">
              <a:spAutoFit/>
            </a:bodyPr>
            <a:lstStyle/>
            <a:p>
              <a:r>
                <a:rPr lang="en-US" dirty="0"/>
                <a:t>Run B</a:t>
              </a:r>
            </a:p>
          </p:txBody>
        </p:sp>
      </p:grpSp>
      <p:grpSp>
        <p:nvGrpSpPr>
          <p:cNvPr id="22" name="Group 21">
            <a:extLst>
              <a:ext uri="{FF2B5EF4-FFF2-40B4-BE49-F238E27FC236}">
                <a16:creationId xmlns:a16="http://schemas.microsoft.com/office/drawing/2014/main" id="{959604A4-3187-C6B3-AA08-FAD23C6DA07B}"/>
              </a:ext>
            </a:extLst>
          </p:cNvPr>
          <p:cNvGrpSpPr>
            <a:grpSpLocks noChangeAspect="1"/>
          </p:cNvGrpSpPr>
          <p:nvPr/>
        </p:nvGrpSpPr>
        <p:grpSpPr>
          <a:xfrm>
            <a:off x="120073" y="339018"/>
            <a:ext cx="5318403" cy="6463325"/>
            <a:chOff x="120073" y="339018"/>
            <a:chExt cx="5318403" cy="6463325"/>
          </a:xfrm>
        </p:grpSpPr>
        <p:grpSp>
          <p:nvGrpSpPr>
            <p:cNvPr id="16" name="Group 15">
              <a:extLst>
                <a:ext uri="{FF2B5EF4-FFF2-40B4-BE49-F238E27FC236}">
                  <a16:creationId xmlns:a16="http://schemas.microsoft.com/office/drawing/2014/main" id="{9D3A6774-212B-6EB9-52ED-AFC3BC1FAB4E}"/>
                </a:ext>
              </a:extLst>
            </p:cNvPr>
            <p:cNvGrpSpPr>
              <a:grpSpLocks noChangeAspect="1"/>
            </p:cNvGrpSpPr>
            <p:nvPr/>
          </p:nvGrpSpPr>
          <p:grpSpPr>
            <a:xfrm>
              <a:off x="120073" y="339018"/>
              <a:ext cx="4451927" cy="6463325"/>
              <a:chOff x="0" y="339018"/>
              <a:chExt cx="5198783" cy="7547612"/>
            </a:xfrm>
          </p:grpSpPr>
          <p:pic>
            <p:nvPicPr>
              <p:cNvPr id="6" name="Picture 5">
                <a:extLst>
                  <a:ext uri="{FF2B5EF4-FFF2-40B4-BE49-F238E27FC236}">
                    <a16:creationId xmlns:a16="http://schemas.microsoft.com/office/drawing/2014/main" id="{CF417E5B-2612-A7E6-27EB-633E2E500314}"/>
                  </a:ext>
                </a:extLst>
              </p:cNvPr>
              <p:cNvPicPr>
                <a:picLocks noChangeAspect="1"/>
              </p:cNvPicPr>
              <p:nvPr/>
            </p:nvPicPr>
            <p:blipFill>
              <a:blip r:embed="rId4"/>
              <a:stretch>
                <a:fillRect/>
              </a:stretch>
            </p:blipFill>
            <p:spPr>
              <a:xfrm>
                <a:off x="0" y="339018"/>
                <a:ext cx="5196745" cy="4459110"/>
              </a:xfrm>
              <a:prstGeom prst="rect">
                <a:avLst/>
              </a:prstGeom>
              <a:ln>
                <a:solidFill>
                  <a:schemeClr val="tx1"/>
                </a:solidFill>
              </a:ln>
            </p:spPr>
          </p:pic>
          <p:grpSp>
            <p:nvGrpSpPr>
              <p:cNvPr id="9" name="Group 8">
                <a:extLst>
                  <a:ext uri="{FF2B5EF4-FFF2-40B4-BE49-F238E27FC236}">
                    <a16:creationId xmlns:a16="http://schemas.microsoft.com/office/drawing/2014/main" id="{E5385512-80D3-E4A2-C842-CF9A271B9C83}"/>
                  </a:ext>
                </a:extLst>
              </p:cNvPr>
              <p:cNvGrpSpPr>
                <a:grpSpLocks noChangeAspect="1"/>
              </p:cNvGrpSpPr>
              <p:nvPr/>
            </p:nvGrpSpPr>
            <p:grpSpPr>
              <a:xfrm>
                <a:off x="0" y="4826070"/>
                <a:ext cx="5198783" cy="3060560"/>
                <a:chOff x="269431" y="1255782"/>
                <a:chExt cx="6781800" cy="3992493"/>
              </a:xfrm>
            </p:grpSpPr>
            <p:pic>
              <p:nvPicPr>
                <p:cNvPr id="14" name="Picture 13">
                  <a:extLst>
                    <a:ext uri="{FF2B5EF4-FFF2-40B4-BE49-F238E27FC236}">
                      <a16:creationId xmlns:a16="http://schemas.microsoft.com/office/drawing/2014/main" id="{19CEA387-CB06-FC84-2B6A-BF82E1BD4E9B}"/>
                    </a:ext>
                  </a:extLst>
                </p:cNvPr>
                <p:cNvPicPr>
                  <a:picLocks noChangeAspect="1"/>
                </p:cNvPicPr>
                <p:nvPr/>
              </p:nvPicPr>
              <p:blipFill>
                <a:blip r:embed="rId5"/>
                <a:stretch>
                  <a:fillRect/>
                </a:stretch>
              </p:blipFill>
              <p:spPr>
                <a:xfrm>
                  <a:off x="269431" y="1609725"/>
                  <a:ext cx="6781800" cy="3638550"/>
                </a:xfrm>
                <a:prstGeom prst="rect">
                  <a:avLst/>
                </a:prstGeom>
                <a:ln>
                  <a:solidFill>
                    <a:schemeClr val="tx1"/>
                  </a:solidFill>
                </a:ln>
              </p:spPr>
            </p:pic>
            <p:sp>
              <p:nvSpPr>
                <p:cNvPr id="15" name="TextBox 14">
                  <a:extLst>
                    <a:ext uri="{FF2B5EF4-FFF2-40B4-BE49-F238E27FC236}">
                      <a16:creationId xmlns:a16="http://schemas.microsoft.com/office/drawing/2014/main" id="{8924BCE7-B328-5F3A-9474-02CB3BF77982}"/>
                    </a:ext>
                  </a:extLst>
                </p:cNvPr>
                <p:cNvSpPr txBox="1"/>
                <p:nvPr/>
              </p:nvSpPr>
              <p:spPr>
                <a:xfrm>
                  <a:off x="269431" y="1255782"/>
                  <a:ext cx="6781800" cy="398521"/>
                </a:xfrm>
                <a:prstGeom prst="rect">
                  <a:avLst/>
                </a:prstGeom>
                <a:noFill/>
                <a:ln>
                  <a:noFill/>
                </a:ln>
              </p:spPr>
              <p:txBody>
                <a:bodyPr wrap="square" rtlCol="0">
                  <a:spAutoFit/>
                </a:bodyPr>
                <a:lstStyle/>
                <a:p>
                  <a:r>
                    <a:rPr lang="en-US" sz="1100" dirty="0"/>
                    <a:t>Relationship between Distance and Transition Potential from 1 to 2 (SVM)</a:t>
                  </a:r>
                </a:p>
              </p:txBody>
            </p:sp>
          </p:grpSp>
        </p:grpSp>
        <p:sp>
          <p:nvSpPr>
            <p:cNvPr id="20" name="TextBox 19">
              <a:extLst>
                <a:ext uri="{FF2B5EF4-FFF2-40B4-BE49-F238E27FC236}">
                  <a16:creationId xmlns:a16="http://schemas.microsoft.com/office/drawing/2014/main" id="{5006D1B2-0491-F775-A241-C2F399B54359}"/>
                </a:ext>
              </a:extLst>
            </p:cNvPr>
            <p:cNvSpPr txBox="1"/>
            <p:nvPr/>
          </p:nvSpPr>
          <p:spPr>
            <a:xfrm>
              <a:off x="4671858" y="339018"/>
              <a:ext cx="766618" cy="369332"/>
            </a:xfrm>
            <a:prstGeom prst="rect">
              <a:avLst/>
            </a:prstGeom>
            <a:noFill/>
            <a:ln>
              <a:solidFill>
                <a:schemeClr val="tx1"/>
              </a:solidFill>
            </a:ln>
          </p:spPr>
          <p:txBody>
            <a:bodyPr wrap="square" rtlCol="0">
              <a:spAutoFit/>
            </a:bodyPr>
            <a:lstStyle/>
            <a:p>
              <a:r>
                <a:rPr lang="en-US" dirty="0"/>
                <a:t>Run A</a:t>
              </a:r>
            </a:p>
          </p:txBody>
        </p:sp>
      </p:grpSp>
      <p:sp>
        <p:nvSpPr>
          <p:cNvPr id="24" name="TextBox 23">
            <a:extLst>
              <a:ext uri="{FF2B5EF4-FFF2-40B4-BE49-F238E27FC236}">
                <a16:creationId xmlns:a16="http://schemas.microsoft.com/office/drawing/2014/main" id="{06D827A9-5653-BD7D-AC96-65923D509BE8}"/>
              </a:ext>
            </a:extLst>
          </p:cNvPr>
          <p:cNvSpPr txBox="1"/>
          <p:nvPr/>
        </p:nvSpPr>
        <p:spPr>
          <a:xfrm>
            <a:off x="3002949" y="6328875"/>
            <a:ext cx="1567306" cy="473468"/>
          </a:xfrm>
          <a:prstGeom prst="rect">
            <a:avLst/>
          </a:prstGeom>
          <a:noFill/>
          <a:ln>
            <a:solidFill>
              <a:schemeClr val="tx1"/>
            </a:solidFill>
          </a:ln>
        </p:spPr>
        <p:txBody>
          <a:bodyPr wrap="square" rtlCol="0">
            <a:spAutoFit/>
          </a:bodyPr>
          <a:lstStyle/>
          <a:p>
            <a:r>
              <a:rPr lang="en-US" sz="800" dirty="0"/>
              <a:t>x = 1971- Distance to Built</a:t>
            </a:r>
          </a:p>
          <a:p>
            <a:r>
              <a:rPr lang="en-US" sz="800" dirty="0"/>
              <a:t>y = Transition potential from Forest to Other</a:t>
            </a:r>
          </a:p>
        </p:txBody>
      </p:sp>
      <p:sp>
        <p:nvSpPr>
          <p:cNvPr id="25" name="TextBox 24">
            <a:extLst>
              <a:ext uri="{FF2B5EF4-FFF2-40B4-BE49-F238E27FC236}">
                <a16:creationId xmlns:a16="http://schemas.microsoft.com/office/drawing/2014/main" id="{D5197E42-3263-50F4-EB4B-8FC3EEF2CF49}"/>
              </a:ext>
            </a:extLst>
          </p:cNvPr>
          <p:cNvSpPr txBox="1"/>
          <p:nvPr/>
        </p:nvSpPr>
        <p:spPr>
          <a:xfrm>
            <a:off x="9412835" y="6328875"/>
            <a:ext cx="1567306" cy="473468"/>
          </a:xfrm>
          <a:prstGeom prst="rect">
            <a:avLst/>
          </a:prstGeom>
          <a:noFill/>
          <a:ln>
            <a:solidFill>
              <a:schemeClr val="tx1"/>
            </a:solidFill>
          </a:ln>
        </p:spPr>
        <p:txBody>
          <a:bodyPr wrap="square" rtlCol="0">
            <a:spAutoFit/>
          </a:bodyPr>
          <a:lstStyle/>
          <a:p>
            <a:r>
              <a:rPr lang="en-US" sz="800" dirty="0"/>
              <a:t>x = 1971- Distance to Built</a:t>
            </a:r>
          </a:p>
          <a:p>
            <a:r>
              <a:rPr lang="en-US" sz="800" dirty="0"/>
              <a:t>y = Transition potential from Forest to Other</a:t>
            </a:r>
          </a:p>
        </p:txBody>
      </p:sp>
    </p:spTree>
    <p:extLst>
      <p:ext uri="{BB962C8B-B14F-4D97-AF65-F5344CB8AC3E}">
        <p14:creationId xmlns:p14="http://schemas.microsoft.com/office/powerpoint/2010/main" val="3829584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BA8859D-57A1-A55B-A147-AE5073A29DB5}"/>
              </a:ext>
            </a:extLst>
          </p:cNvPr>
          <p:cNvSpPr>
            <a:spLocks noGrp="1"/>
          </p:cNvSpPr>
          <p:nvPr>
            <p:ph type="sldNum" sz="quarter" idx="12"/>
          </p:nvPr>
        </p:nvSpPr>
        <p:spPr/>
        <p:txBody>
          <a:bodyPr/>
          <a:lstStyle/>
          <a:p>
            <a:fld id="{B12779AA-C13F-4345-871D-1B77829990C6}" type="slidenum">
              <a:rPr lang="en-US" smtClean="0"/>
              <a:t>4</a:t>
            </a:fld>
            <a:endParaRPr lang="en-US" dirty="0"/>
          </a:p>
        </p:txBody>
      </p:sp>
      <p:sp>
        <p:nvSpPr>
          <p:cNvPr id="16" name="Title 1">
            <a:extLst>
              <a:ext uri="{FF2B5EF4-FFF2-40B4-BE49-F238E27FC236}">
                <a16:creationId xmlns:a16="http://schemas.microsoft.com/office/drawing/2014/main" id="{FBD1DBF3-B4B3-7B5A-60B4-4C0B6A741D12}"/>
              </a:ext>
            </a:extLst>
          </p:cNvPr>
          <p:cNvSpPr txBox="1">
            <a:spLocks/>
          </p:cNvSpPr>
          <p:nvPr/>
        </p:nvSpPr>
        <p:spPr>
          <a:xfrm>
            <a:off x="1" y="1"/>
            <a:ext cx="12192000" cy="3190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defRPr/>
            </a:pPr>
            <a:r>
              <a:rPr kumimoji="0" lang="en-US" sz="28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SVM </a:t>
            </a:r>
            <a:r>
              <a:rPr lang="en-US" sz="2800" b="1" dirty="0">
                <a:solidFill>
                  <a:sysClr val="windowText" lastClr="000000"/>
                </a:solidFill>
                <a:latin typeface="Calibri" panose="020F0502020204030204"/>
                <a:ea typeface="+mn-ea"/>
                <a:cs typeface="+mn-cs"/>
              </a:rPr>
              <a:t>&amp; Decision Forest Transition Potentials &amp; Regress modules( Forest to Built)</a:t>
            </a:r>
            <a:endParaRPr kumimoji="0" lang="en-US" sz="28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grpSp>
        <p:nvGrpSpPr>
          <p:cNvPr id="19" name="Group 18">
            <a:extLst>
              <a:ext uri="{FF2B5EF4-FFF2-40B4-BE49-F238E27FC236}">
                <a16:creationId xmlns:a16="http://schemas.microsoft.com/office/drawing/2014/main" id="{0E89F6C8-7F7C-E327-15AB-4F6838368AD6}"/>
              </a:ext>
            </a:extLst>
          </p:cNvPr>
          <p:cNvGrpSpPr>
            <a:grpSpLocks noChangeAspect="1"/>
          </p:cNvGrpSpPr>
          <p:nvPr/>
        </p:nvGrpSpPr>
        <p:grpSpPr>
          <a:xfrm>
            <a:off x="105738" y="339018"/>
            <a:ext cx="5332738" cy="6498253"/>
            <a:chOff x="105738" y="339018"/>
            <a:chExt cx="5332738" cy="6498253"/>
          </a:xfrm>
        </p:grpSpPr>
        <p:grpSp>
          <p:nvGrpSpPr>
            <p:cNvPr id="13" name="Group 12">
              <a:extLst>
                <a:ext uri="{FF2B5EF4-FFF2-40B4-BE49-F238E27FC236}">
                  <a16:creationId xmlns:a16="http://schemas.microsoft.com/office/drawing/2014/main" id="{675E1A07-ABC1-0F8C-A8C5-1E78FCCB8881}"/>
                </a:ext>
              </a:extLst>
            </p:cNvPr>
            <p:cNvGrpSpPr>
              <a:grpSpLocks noChangeAspect="1"/>
            </p:cNvGrpSpPr>
            <p:nvPr/>
          </p:nvGrpSpPr>
          <p:grpSpPr>
            <a:xfrm>
              <a:off x="105738" y="339018"/>
              <a:ext cx="4461164" cy="6498253"/>
              <a:chOff x="0" y="319089"/>
              <a:chExt cx="5196746" cy="7569722"/>
            </a:xfrm>
          </p:grpSpPr>
          <p:pic>
            <p:nvPicPr>
              <p:cNvPr id="4" name="Picture 3">
                <a:extLst>
                  <a:ext uri="{FF2B5EF4-FFF2-40B4-BE49-F238E27FC236}">
                    <a16:creationId xmlns:a16="http://schemas.microsoft.com/office/drawing/2014/main" id="{ED36FE8A-A3F1-2DDF-9784-582EBA1A3819}"/>
                  </a:ext>
                </a:extLst>
              </p:cNvPr>
              <p:cNvPicPr>
                <a:picLocks noChangeAspect="1"/>
              </p:cNvPicPr>
              <p:nvPr/>
            </p:nvPicPr>
            <p:blipFill>
              <a:blip r:embed="rId2"/>
              <a:stretch>
                <a:fillRect/>
              </a:stretch>
            </p:blipFill>
            <p:spPr>
              <a:xfrm>
                <a:off x="0" y="319089"/>
                <a:ext cx="5196745" cy="4459111"/>
              </a:xfrm>
              <a:prstGeom prst="rect">
                <a:avLst/>
              </a:prstGeom>
              <a:ln>
                <a:solidFill>
                  <a:schemeClr val="tx1"/>
                </a:solidFill>
              </a:ln>
            </p:spPr>
          </p:pic>
          <p:grpSp>
            <p:nvGrpSpPr>
              <p:cNvPr id="10" name="Group 9">
                <a:extLst>
                  <a:ext uri="{FF2B5EF4-FFF2-40B4-BE49-F238E27FC236}">
                    <a16:creationId xmlns:a16="http://schemas.microsoft.com/office/drawing/2014/main" id="{D1FACCD2-6D85-FC6F-F74E-8C62C3170C06}"/>
                  </a:ext>
                </a:extLst>
              </p:cNvPr>
              <p:cNvGrpSpPr>
                <a:grpSpLocks noChangeAspect="1"/>
              </p:cNvGrpSpPr>
              <p:nvPr/>
            </p:nvGrpSpPr>
            <p:grpSpPr>
              <a:xfrm>
                <a:off x="0" y="4823889"/>
                <a:ext cx="5196746" cy="3064922"/>
                <a:chOff x="170865" y="4990052"/>
                <a:chExt cx="6781801" cy="3999751"/>
              </a:xfrm>
            </p:grpSpPr>
            <p:pic>
              <p:nvPicPr>
                <p:cNvPr id="5" name="Picture 4">
                  <a:extLst>
                    <a:ext uri="{FF2B5EF4-FFF2-40B4-BE49-F238E27FC236}">
                      <a16:creationId xmlns:a16="http://schemas.microsoft.com/office/drawing/2014/main" id="{6D464066-157D-A00B-5BCD-44BABD56BDA1}"/>
                    </a:ext>
                  </a:extLst>
                </p:cNvPr>
                <p:cNvPicPr>
                  <a:picLocks noChangeAspect="1"/>
                </p:cNvPicPr>
                <p:nvPr/>
              </p:nvPicPr>
              <p:blipFill>
                <a:blip r:embed="rId3"/>
                <a:stretch>
                  <a:fillRect/>
                </a:stretch>
              </p:blipFill>
              <p:spPr>
                <a:xfrm>
                  <a:off x="170866" y="5351253"/>
                  <a:ext cx="6781800" cy="3638550"/>
                </a:xfrm>
                <a:prstGeom prst="rect">
                  <a:avLst/>
                </a:prstGeom>
                <a:ln>
                  <a:solidFill>
                    <a:schemeClr val="tx1"/>
                  </a:solidFill>
                </a:ln>
              </p:spPr>
            </p:pic>
            <p:sp>
              <p:nvSpPr>
                <p:cNvPr id="7" name="TextBox 6">
                  <a:extLst>
                    <a:ext uri="{FF2B5EF4-FFF2-40B4-BE49-F238E27FC236}">
                      <a16:creationId xmlns:a16="http://schemas.microsoft.com/office/drawing/2014/main" id="{2B1CE574-B5D4-EAE4-B1AD-B41158F36CA7}"/>
                    </a:ext>
                  </a:extLst>
                </p:cNvPr>
                <p:cNvSpPr txBox="1"/>
                <p:nvPr/>
              </p:nvSpPr>
              <p:spPr>
                <a:xfrm>
                  <a:off x="170865" y="4990052"/>
                  <a:ext cx="6781799" cy="397696"/>
                </a:xfrm>
                <a:prstGeom prst="rect">
                  <a:avLst/>
                </a:prstGeom>
                <a:noFill/>
              </p:spPr>
              <p:txBody>
                <a:bodyPr wrap="square" rtlCol="0">
                  <a:spAutoFit/>
                </a:bodyPr>
                <a:lstStyle/>
                <a:p>
                  <a:r>
                    <a:rPr lang="en-US" sz="1100" dirty="0"/>
                    <a:t>Relationship between Distance and Transition Potential for 1 to 3(SVM)</a:t>
                  </a:r>
                </a:p>
              </p:txBody>
            </p:sp>
          </p:grpSp>
        </p:grpSp>
        <p:sp>
          <p:nvSpPr>
            <p:cNvPr id="14" name="TextBox 13">
              <a:extLst>
                <a:ext uri="{FF2B5EF4-FFF2-40B4-BE49-F238E27FC236}">
                  <a16:creationId xmlns:a16="http://schemas.microsoft.com/office/drawing/2014/main" id="{50C746A3-76BD-58BA-3AB9-BEBE61145B49}"/>
                </a:ext>
              </a:extLst>
            </p:cNvPr>
            <p:cNvSpPr txBox="1">
              <a:spLocks noChangeAspect="1"/>
            </p:cNvSpPr>
            <p:nvPr/>
          </p:nvSpPr>
          <p:spPr>
            <a:xfrm>
              <a:off x="4671858" y="339018"/>
              <a:ext cx="766618" cy="369332"/>
            </a:xfrm>
            <a:prstGeom prst="rect">
              <a:avLst/>
            </a:prstGeom>
            <a:noFill/>
            <a:ln>
              <a:solidFill>
                <a:schemeClr val="tx1"/>
              </a:solidFill>
            </a:ln>
          </p:spPr>
          <p:txBody>
            <a:bodyPr wrap="square" rtlCol="0">
              <a:spAutoFit/>
            </a:bodyPr>
            <a:lstStyle/>
            <a:p>
              <a:r>
                <a:rPr lang="en-US" dirty="0"/>
                <a:t>Run A</a:t>
              </a:r>
            </a:p>
          </p:txBody>
        </p:sp>
      </p:grpSp>
      <p:grpSp>
        <p:nvGrpSpPr>
          <p:cNvPr id="20" name="Group 19">
            <a:extLst>
              <a:ext uri="{FF2B5EF4-FFF2-40B4-BE49-F238E27FC236}">
                <a16:creationId xmlns:a16="http://schemas.microsoft.com/office/drawing/2014/main" id="{538539CA-04EE-3319-49B2-E7A2E149BE5E}"/>
              </a:ext>
            </a:extLst>
          </p:cNvPr>
          <p:cNvGrpSpPr>
            <a:grpSpLocks noChangeAspect="1"/>
          </p:cNvGrpSpPr>
          <p:nvPr/>
        </p:nvGrpSpPr>
        <p:grpSpPr>
          <a:xfrm>
            <a:off x="6646073" y="338108"/>
            <a:ext cx="5210460" cy="6499163"/>
            <a:chOff x="6646073" y="338108"/>
            <a:chExt cx="5210460" cy="6499163"/>
          </a:xfrm>
        </p:grpSpPr>
        <p:grpSp>
          <p:nvGrpSpPr>
            <p:cNvPr id="18" name="Group 17">
              <a:extLst>
                <a:ext uri="{FF2B5EF4-FFF2-40B4-BE49-F238E27FC236}">
                  <a16:creationId xmlns:a16="http://schemas.microsoft.com/office/drawing/2014/main" id="{45410ECC-8F8F-359B-D56C-F656E153724E}"/>
                </a:ext>
              </a:extLst>
            </p:cNvPr>
            <p:cNvGrpSpPr>
              <a:grpSpLocks noChangeAspect="1"/>
            </p:cNvGrpSpPr>
            <p:nvPr/>
          </p:nvGrpSpPr>
          <p:grpSpPr>
            <a:xfrm>
              <a:off x="6646073" y="338108"/>
              <a:ext cx="4345200" cy="6499163"/>
              <a:chOff x="6110364" y="319089"/>
              <a:chExt cx="5000472" cy="7479260"/>
            </a:xfrm>
          </p:grpSpPr>
          <p:pic>
            <p:nvPicPr>
              <p:cNvPr id="2" name="Picture 1">
                <a:extLst>
                  <a:ext uri="{FF2B5EF4-FFF2-40B4-BE49-F238E27FC236}">
                    <a16:creationId xmlns:a16="http://schemas.microsoft.com/office/drawing/2014/main" id="{E6F53DAC-7146-E7FB-59FB-B8AA7DAF7A25}"/>
                  </a:ext>
                </a:extLst>
              </p:cNvPr>
              <p:cNvPicPr>
                <a:picLocks noChangeAspect="1"/>
              </p:cNvPicPr>
              <p:nvPr/>
            </p:nvPicPr>
            <p:blipFill>
              <a:blip r:embed="rId4"/>
              <a:stretch>
                <a:fillRect/>
              </a:stretch>
            </p:blipFill>
            <p:spPr>
              <a:xfrm>
                <a:off x="6110364" y="319089"/>
                <a:ext cx="5000472" cy="4453635"/>
              </a:xfrm>
              <a:prstGeom prst="rect">
                <a:avLst/>
              </a:prstGeom>
              <a:ln>
                <a:solidFill>
                  <a:schemeClr val="tx1"/>
                </a:solidFill>
              </a:ln>
            </p:spPr>
          </p:pic>
          <p:grpSp>
            <p:nvGrpSpPr>
              <p:cNvPr id="11" name="Group 10">
                <a:extLst>
                  <a:ext uri="{FF2B5EF4-FFF2-40B4-BE49-F238E27FC236}">
                    <a16:creationId xmlns:a16="http://schemas.microsoft.com/office/drawing/2014/main" id="{E6848088-040B-E1BB-2817-4434C0BC8C64}"/>
                  </a:ext>
                </a:extLst>
              </p:cNvPr>
              <p:cNvGrpSpPr>
                <a:grpSpLocks noChangeAspect="1"/>
              </p:cNvGrpSpPr>
              <p:nvPr/>
            </p:nvGrpSpPr>
            <p:grpSpPr>
              <a:xfrm>
                <a:off x="6110364" y="4850522"/>
                <a:ext cx="4986191" cy="2947827"/>
                <a:chOff x="7310588" y="5181621"/>
                <a:chExt cx="6781801" cy="4009387"/>
              </a:xfrm>
            </p:grpSpPr>
            <p:pic>
              <p:nvPicPr>
                <p:cNvPr id="3" name="Picture 2">
                  <a:extLst>
                    <a:ext uri="{FF2B5EF4-FFF2-40B4-BE49-F238E27FC236}">
                      <a16:creationId xmlns:a16="http://schemas.microsoft.com/office/drawing/2014/main" id="{B85AC176-17A6-6337-2385-E3EEC659A455}"/>
                    </a:ext>
                  </a:extLst>
                </p:cNvPr>
                <p:cNvPicPr>
                  <a:picLocks noChangeAspect="1"/>
                </p:cNvPicPr>
                <p:nvPr/>
              </p:nvPicPr>
              <p:blipFill>
                <a:blip r:embed="rId5"/>
                <a:stretch>
                  <a:fillRect/>
                </a:stretch>
              </p:blipFill>
              <p:spPr>
                <a:xfrm>
                  <a:off x="7310588" y="5552458"/>
                  <a:ext cx="6781800" cy="3638550"/>
                </a:xfrm>
                <a:prstGeom prst="rect">
                  <a:avLst/>
                </a:prstGeom>
                <a:ln>
                  <a:solidFill>
                    <a:schemeClr val="tx1"/>
                  </a:solidFill>
                </a:ln>
              </p:spPr>
            </p:pic>
            <p:sp>
              <p:nvSpPr>
                <p:cNvPr id="9" name="TextBox 8">
                  <a:extLst>
                    <a:ext uri="{FF2B5EF4-FFF2-40B4-BE49-F238E27FC236}">
                      <a16:creationId xmlns:a16="http://schemas.microsoft.com/office/drawing/2014/main" id="{4841930E-7AA6-B1AF-72A3-BC4E97755B46}"/>
                    </a:ext>
                  </a:extLst>
                </p:cNvPr>
                <p:cNvSpPr txBox="1"/>
                <p:nvPr/>
              </p:nvSpPr>
              <p:spPr>
                <a:xfrm>
                  <a:off x="7310588" y="5181621"/>
                  <a:ext cx="6781801" cy="409479"/>
                </a:xfrm>
                <a:prstGeom prst="rect">
                  <a:avLst/>
                </a:prstGeom>
                <a:noFill/>
              </p:spPr>
              <p:txBody>
                <a:bodyPr wrap="square" rtlCol="0">
                  <a:spAutoFit/>
                </a:bodyPr>
                <a:lstStyle/>
                <a:p>
                  <a:r>
                    <a:rPr lang="en-US" sz="1100" dirty="0"/>
                    <a:t>Relationship between Distance and Transition Potential for 1 to 3(DF)</a:t>
                  </a:r>
                </a:p>
              </p:txBody>
            </p:sp>
          </p:grpSp>
        </p:grpSp>
        <p:sp>
          <p:nvSpPr>
            <p:cNvPr id="15" name="TextBox 14">
              <a:extLst>
                <a:ext uri="{FF2B5EF4-FFF2-40B4-BE49-F238E27FC236}">
                  <a16:creationId xmlns:a16="http://schemas.microsoft.com/office/drawing/2014/main" id="{F8BC2E90-5CEF-365C-4392-784D836B6186}"/>
                </a:ext>
              </a:extLst>
            </p:cNvPr>
            <p:cNvSpPr txBox="1"/>
            <p:nvPr/>
          </p:nvSpPr>
          <p:spPr>
            <a:xfrm>
              <a:off x="11090350" y="339018"/>
              <a:ext cx="766183" cy="369122"/>
            </a:xfrm>
            <a:prstGeom prst="rect">
              <a:avLst/>
            </a:prstGeom>
            <a:noFill/>
            <a:ln>
              <a:solidFill>
                <a:schemeClr val="tx1"/>
              </a:solidFill>
            </a:ln>
          </p:spPr>
          <p:txBody>
            <a:bodyPr wrap="square" rtlCol="0">
              <a:spAutoFit/>
            </a:bodyPr>
            <a:lstStyle/>
            <a:p>
              <a:r>
                <a:rPr lang="en-US" dirty="0"/>
                <a:t>Run B</a:t>
              </a:r>
            </a:p>
          </p:txBody>
        </p:sp>
      </p:grpSp>
      <p:sp>
        <p:nvSpPr>
          <p:cNvPr id="21" name="TextBox 20">
            <a:extLst>
              <a:ext uri="{FF2B5EF4-FFF2-40B4-BE49-F238E27FC236}">
                <a16:creationId xmlns:a16="http://schemas.microsoft.com/office/drawing/2014/main" id="{ADE9BFAC-6F20-414C-853B-230203299D52}"/>
              </a:ext>
            </a:extLst>
          </p:cNvPr>
          <p:cNvSpPr txBox="1"/>
          <p:nvPr/>
        </p:nvSpPr>
        <p:spPr>
          <a:xfrm>
            <a:off x="9411556" y="6363658"/>
            <a:ext cx="1567306" cy="473468"/>
          </a:xfrm>
          <a:prstGeom prst="rect">
            <a:avLst/>
          </a:prstGeom>
          <a:noFill/>
          <a:ln>
            <a:solidFill>
              <a:schemeClr val="tx1"/>
            </a:solidFill>
          </a:ln>
        </p:spPr>
        <p:txBody>
          <a:bodyPr wrap="square" rtlCol="0">
            <a:spAutoFit/>
          </a:bodyPr>
          <a:lstStyle/>
          <a:p>
            <a:r>
              <a:rPr lang="en-US" sz="800" dirty="0"/>
              <a:t>x = 1971- Distance to Built</a:t>
            </a:r>
          </a:p>
          <a:p>
            <a:r>
              <a:rPr lang="en-US" sz="800" dirty="0"/>
              <a:t>y = Transition potential from Forest to Built</a:t>
            </a:r>
          </a:p>
        </p:txBody>
      </p:sp>
      <p:sp>
        <p:nvSpPr>
          <p:cNvPr id="22" name="TextBox 21">
            <a:extLst>
              <a:ext uri="{FF2B5EF4-FFF2-40B4-BE49-F238E27FC236}">
                <a16:creationId xmlns:a16="http://schemas.microsoft.com/office/drawing/2014/main" id="{E8FFC991-AF36-9194-5B54-5BC681BABC43}"/>
              </a:ext>
            </a:extLst>
          </p:cNvPr>
          <p:cNvSpPr txBox="1"/>
          <p:nvPr/>
        </p:nvSpPr>
        <p:spPr>
          <a:xfrm>
            <a:off x="2999595" y="6363658"/>
            <a:ext cx="1567306" cy="473468"/>
          </a:xfrm>
          <a:prstGeom prst="rect">
            <a:avLst/>
          </a:prstGeom>
          <a:noFill/>
          <a:ln>
            <a:solidFill>
              <a:schemeClr val="tx1"/>
            </a:solidFill>
          </a:ln>
        </p:spPr>
        <p:txBody>
          <a:bodyPr wrap="square" rtlCol="0">
            <a:spAutoFit/>
          </a:bodyPr>
          <a:lstStyle/>
          <a:p>
            <a:r>
              <a:rPr lang="en-US" sz="800" dirty="0"/>
              <a:t>x = 1971- Distance to Built</a:t>
            </a:r>
          </a:p>
          <a:p>
            <a:r>
              <a:rPr lang="en-US" sz="800" dirty="0"/>
              <a:t>y = Transition potential from Forest to Built</a:t>
            </a:r>
          </a:p>
        </p:txBody>
      </p:sp>
    </p:spTree>
    <p:extLst>
      <p:ext uri="{BB962C8B-B14F-4D97-AF65-F5344CB8AC3E}">
        <p14:creationId xmlns:p14="http://schemas.microsoft.com/office/powerpoint/2010/main" val="3422436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BA8859D-57A1-A55B-A147-AE5073A29DB5}"/>
              </a:ext>
            </a:extLst>
          </p:cNvPr>
          <p:cNvSpPr>
            <a:spLocks noGrp="1"/>
          </p:cNvSpPr>
          <p:nvPr>
            <p:ph type="sldNum" sz="quarter" idx="12"/>
          </p:nvPr>
        </p:nvSpPr>
        <p:spPr/>
        <p:txBody>
          <a:bodyPr/>
          <a:lstStyle/>
          <a:p>
            <a:fld id="{B12779AA-C13F-4345-871D-1B77829990C6}" type="slidenum">
              <a:rPr lang="en-US" smtClean="0"/>
              <a:t>5</a:t>
            </a:fld>
            <a:endParaRPr lang="en-US" dirty="0"/>
          </a:p>
        </p:txBody>
      </p:sp>
      <p:sp>
        <p:nvSpPr>
          <p:cNvPr id="18" name="Title 1">
            <a:extLst>
              <a:ext uri="{FF2B5EF4-FFF2-40B4-BE49-F238E27FC236}">
                <a16:creationId xmlns:a16="http://schemas.microsoft.com/office/drawing/2014/main" id="{EA9167E0-9D39-B825-4A51-F61219BACBBC}"/>
              </a:ext>
            </a:extLst>
          </p:cNvPr>
          <p:cNvSpPr txBox="1">
            <a:spLocks/>
          </p:cNvSpPr>
          <p:nvPr/>
        </p:nvSpPr>
        <p:spPr>
          <a:xfrm>
            <a:off x="1" y="1"/>
            <a:ext cx="12192000" cy="3190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defRPr/>
            </a:pPr>
            <a:r>
              <a:rPr kumimoji="0" lang="en-US" sz="28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SVM </a:t>
            </a:r>
            <a:r>
              <a:rPr lang="en-US" sz="2800" b="1" dirty="0">
                <a:solidFill>
                  <a:sysClr val="windowText" lastClr="000000"/>
                </a:solidFill>
                <a:latin typeface="Calibri" panose="020F0502020204030204"/>
                <a:ea typeface="+mn-ea"/>
                <a:cs typeface="+mn-cs"/>
              </a:rPr>
              <a:t>&amp; Decision Forest Transition Potentials &amp; Regress modules(Other to Built)</a:t>
            </a:r>
            <a:endParaRPr kumimoji="0" lang="en-US" sz="28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770E8E78-9C35-0467-35E8-44A839FAAAEE}"/>
              </a:ext>
            </a:extLst>
          </p:cNvPr>
          <p:cNvGrpSpPr>
            <a:grpSpLocks noChangeAspect="1"/>
          </p:cNvGrpSpPr>
          <p:nvPr/>
        </p:nvGrpSpPr>
        <p:grpSpPr>
          <a:xfrm>
            <a:off x="144219" y="345384"/>
            <a:ext cx="4430804" cy="6410332"/>
            <a:chOff x="-1" y="319089"/>
            <a:chExt cx="5196746" cy="7518471"/>
          </a:xfrm>
        </p:grpSpPr>
        <p:pic>
          <p:nvPicPr>
            <p:cNvPr id="4" name="Picture 3">
              <a:extLst>
                <a:ext uri="{FF2B5EF4-FFF2-40B4-BE49-F238E27FC236}">
                  <a16:creationId xmlns:a16="http://schemas.microsoft.com/office/drawing/2014/main" id="{D29315D1-6E2F-40CB-9334-EDCB605A4008}"/>
                </a:ext>
              </a:extLst>
            </p:cNvPr>
            <p:cNvPicPr>
              <a:picLocks noChangeAspect="1"/>
            </p:cNvPicPr>
            <p:nvPr/>
          </p:nvPicPr>
          <p:blipFill>
            <a:blip r:embed="rId2"/>
            <a:stretch>
              <a:fillRect/>
            </a:stretch>
          </p:blipFill>
          <p:spPr>
            <a:xfrm>
              <a:off x="0" y="319089"/>
              <a:ext cx="5196745" cy="4459111"/>
            </a:xfrm>
            <a:prstGeom prst="rect">
              <a:avLst/>
            </a:prstGeom>
            <a:ln>
              <a:solidFill>
                <a:schemeClr val="tx1"/>
              </a:solidFill>
            </a:ln>
          </p:spPr>
        </p:pic>
        <p:grpSp>
          <p:nvGrpSpPr>
            <p:cNvPr id="10" name="Group 9">
              <a:extLst>
                <a:ext uri="{FF2B5EF4-FFF2-40B4-BE49-F238E27FC236}">
                  <a16:creationId xmlns:a16="http://schemas.microsoft.com/office/drawing/2014/main" id="{A0B6667E-8091-9DB7-8257-E596E287C23A}"/>
                </a:ext>
              </a:extLst>
            </p:cNvPr>
            <p:cNvGrpSpPr>
              <a:grpSpLocks noChangeAspect="1"/>
            </p:cNvGrpSpPr>
            <p:nvPr/>
          </p:nvGrpSpPr>
          <p:grpSpPr>
            <a:xfrm>
              <a:off x="-1" y="4778200"/>
              <a:ext cx="5196745" cy="3059360"/>
              <a:chOff x="1358075" y="5561467"/>
              <a:chExt cx="6781800" cy="3992493"/>
            </a:xfrm>
          </p:grpSpPr>
          <p:pic>
            <p:nvPicPr>
              <p:cNvPr id="5" name="Picture 4">
                <a:extLst>
                  <a:ext uri="{FF2B5EF4-FFF2-40B4-BE49-F238E27FC236}">
                    <a16:creationId xmlns:a16="http://schemas.microsoft.com/office/drawing/2014/main" id="{564CF93D-5428-4766-CE8A-12B342FEAE69}"/>
                  </a:ext>
                </a:extLst>
              </p:cNvPr>
              <p:cNvPicPr>
                <a:picLocks noChangeAspect="1"/>
              </p:cNvPicPr>
              <p:nvPr/>
            </p:nvPicPr>
            <p:blipFill>
              <a:blip r:embed="rId3"/>
              <a:stretch>
                <a:fillRect/>
              </a:stretch>
            </p:blipFill>
            <p:spPr>
              <a:xfrm>
                <a:off x="1358075" y="5915410"/>
                <a:ext cx="6781800" cy="3638550"/>
              </a:xfrm>
              <a:prstGeom prst="rect">
                <a:avLst/>
              </a:prstGeom>
              <a:ln>
                <a:solidFill>
                  <a:schemeClr val="tx1"/>
                </a:solidFill>
              </a:ln>
            </p:spPr>
          </p:pic>
          <p:sp>
            <p:nvSpPr>
              <p:cNvPr id="7" name="TextBox 6">
                <a:extLst>
                  <a:ext uri="{FF2B5EF4-FFF2-40B4-BE49-F238E27FC236}">
                    <a16:creationId xmlns:a16="http://schemas.microsoft.com/office/drawing/2014/main" id="{3BAFDE61-62CE-11ED-7943-8A2F6B288112}"/>
                  </a:ext>
                </a:extLst>
              </p:cNvPr>
              <p:cNvSpPr txBox="1"/>
              <p:nvPr/>
            </p:nvSpPr>
            <p:spPr>
              <a:xfrm>
                <a:off x="1358075" y="5561467"/>
                <a:ext cx="6781800" cy="353943"/>
              </a:xfrm>
              <a:prstGeom prst="rect">
                <a:avLst/>
              </a:prstGeom>
              <a:noFill/>
            </p:spPr>
            <p:txBody>
              <a:bodyPr wrap="square" rtlCol="0">
                <a:spAutoFit/>
              </a:bodyPr>
              <a:lstStyle/>
              <a:p>
                <a:r>
                  <a:rPr lang="en-US" sz="1100" dirty="0"/>
                  <a:t>Relationship between Distance and Transition Potential for 2 to 3(SVM)</a:t>
                </a:r>
              </a:p>
            </p:txBody>
          </p:sp>
        </p:grpSp>
      </p:grpSp>
      <p:grpSp>
        <p:nvGrpSpPr>
          <p:cNvPr id="14" name="Group 13">
            <a:extLst>
              <a:ext uri="{FF2B5EF4-FFF2-40B4-BE49-F238E27FC236}">
                <a16:creationId xmlns:a16="http://schemas.microsoft.com/office/drawing/2014/main" id="{EECF3172-340D-49CC-E6DB-5603FA804185}"/>
              </a:ext>
            </a:extLst>
          </p:cNvPr>
          <p:cNvGrpSpPr>
            <a:grpSpLocks noChangeAspect="1"/>
          </p:cNvGrpSpPr>
          <p:nvPr/>
        </p:nvGrpSpPr>
        <p:grpSpPr>
          <a:xfrm>
            <a:off x="6662538" y="356735"/>
            <a:ext cx="4334819" cy="6398981"/>
            <a:chOff x="6275132" y="324513"/>
            <a:chExt cx="5042244" cy="7443268"/>
          </a:xfrm>
        </p:grpSpPr>
        <p:pic>
          <p:nvPicPr>
            <p:cNvPr id="2" name="Picture 1">
              <a:extLst>
                <a:ext uri="{FF2B5EF4-FFF2-40B4-BE49-F238E27FC236}">
                  <a16:creationId xmlns:a16="http://schemas.microsoft.com/office/drawing/2014/main" id="{79750A17-9962-71CE-1F53-8668FD6F9360}"/>
                </a:ext>
              </a:extLst>
            </p:cNvPr>
            <p:cNvPicPr>
              <a:picLocks noChangeAspect="1"/>
            </p:cNvPicPr>
            <p:nvPr/>
          </p:nvPicPr>
          <p:blipFill>
            <a:blip r:embed="rId4"/>
            <a:stretch>
              <a:fillRect/>
            </a:stretch>
          </p:blipFill>
          <p:spPr>
            <a:xfrm>
              <a:off x="6275133" y="324513"/>
              <a:ext cx="5037389" cy="4453687"/>
            </a:xfrm>
            <a:prstGeom prst="rect">
              <a:avLst/>
            </a:prstGeom>
            <a:ln>
              <a:solidFill>
                <a:schemeClr val="tx1"/>
              </a:solidFill>
            </a:ln>
          </p:spPr>
        </p:pic>
        <p:grpSp>
          <p:nvGrpSpPr>
            <p:cNvPr id="12" name="Group 11">
              <a:extLst>
                <a:ext uri="{FF2B5EF4-FFF2-40B4-BE49-F238E27FC236}">
                  <a16:creationId xmlns:a16="http://schemas.microsoft.com/office/drawing/2014/main" id="{7DD5A732-771A-795D-B07D-A8DC3817A21D}"/>
                </a:ext>
              </a:extLst>
            </p:cNvPr>
            <p:cNvGrpSpPr>
              <a:grpSpLocks noChangeAspect="1"/>
            </p:cNvGrpSpPr>
            <p:nvPr/>
          </p:nvGrpSpPr>
          <p:grpSpPr>
            <a:xfrm>
              <a:off x="6275132" y="4839982"/>
              <a:ext cx="5042244" cy="2927799"/>
              <a:chOff x="7269183" y="5309273"/>
              <a:chExt cx="6781800" cy="3937879"/>
            </a:xfrm>
          </p:grpSpPr>
          <p:pic>
            <p:nvPicPr>
              <p:cNvPr id="3" name="Picture 2">
                <a:extLst>
                  <a:ext uri="{FF2B5EF4-FFF2-40B4-BE49-F238E27FC236}">
                    <a16:creationId xmlns:a16="http://schemas.microsoft.com/office/drawing/2014/main" id="{D39C35BC-8B1C-9D50-FA3D-15DABD308540}"/>
                  </a:ext>
                </a:extLst>
              </p:cNvPr>
              <p:cNvPicPr>
                <a:picLocks noChangeAspect="1"/>
              </p:cNvPicPr>
              <p:nvPr/>
            </p:nvPicPr>
            <p:blipFill>
              <a:blip r:embed="rId5"/>
              <a:stretch>
                <a:fillRect/>
              </a:stretch>
            </p:blipFill>
            <p:spPr>
              <a:xfrm>
                <a:off x="7269183" y="5608602"/>
                <a:ext cx="6781800" cy="3638550"/>
              </a:xfrm>
              <a:prstGeom prst="rect">
                <a:avLst/>
              </a:prstGeom>
              <a:ln>
                <a:solidFill>
                  <a:schemeClr val="tx1"/>
                </a:solidFill>
              </a:ln>
            </p:spPr>
          </p:pic>
          <p:sp>
            <p:nvSpPr>
              <p:cNvPr id="8" name="TextBox 7">
                <a:extLst>
                  <a:ext uri="{FF2B5EF4-FFF2-40B4-BE49-F238E27FC236}">
                    <a16:creationId xmlns:a16="http://schemas.microsoft.com/office/drawing/2014/main" id="{BAEDA897-CC46-3180-C21B-EA362D7677EC}"/>
                  </a:ext>
                </a:extLst>
              </p:cNvPr>
              <p:cNvSpPr txBox="1"/>
              <p:nvPr/>
            </p:nvSpPr>
            <p:spPr>
              <a:xfrm>
                <a:off x="7269183" y="5309273"/>
                <a:ext cx="6781800" cy="353943"/>
              </a:xfrm>
              <a:prstGeom prst="rect">
                <a:avLst/>
              </a:prstGeom>
              <a:noFill/>
            </p:spPr>
            <p:txBody>
              <a:bodyPr wrap="square" rtlCol="0">
                <a:spAutoFit/>
              </a:bodyPr>
              <a:lstStyle/>
              <a:p>
                <a:r>
                  <a:rPr lang="en-US" sz="1100" dirty="0"/>
                  <a:t>Relationship between Distance and Transition Potential for 2 to 3(SVM)</a:t>
                </a:r>
              </a:p>
            </p:txBody>
          </p:sp>
        </p:grpSp>
      </p:grpSp>
      <p:sp>
        <p:nvSpPr>
          <p:cNvPr id="16" name="TextBox 15">
            <a:extLst>
              <a:ext uri="{FF2B5EF4-FFF2-40B4-BE49-F238E27FC236}">
                <a16:creationId xmlns:a16="http://schemas.microsoft.com/office/drawing/2014/main" id="{4DE39D9E-E650-E47A-5F90-E3FFD9346A4A}"/>
              </a:ext>
            </a:extLst>
          </p:cNvPr>
          <p:cNvSpPr txBox="1"/>
          <p:nvPr/>
        </p:nvSpPr>
        <p:spPr>
          <a:xfrm>
            <a:off x="11090350" y="339018"/>
            <a:ext cx="766183" cy="369122"/>
          </a:xfrm>
          <a:prstGeom prst="rect">
            <a:avLst/>
          </a:prstGeom>
          <a:noFill/>
          <a:ln>
            <a:solidFill>
              <a:schemeClr val="tx1"/>
            </a:solidFill>
          </a:ln>
        </p:spPr>
        <p:txBody>
          <a:bodyPr wrap="square" rtlCol="0">
            <a:spAutoFit/>
          </a:bodyPr>
          <a:lstStyle/>
          <a:p>
            <a:r>
              <a:rPr lang="en-US" dirty="0"/>
              <a:t>Run B</a:t>
            </a:r>
          </a:p>
        </p:txBody>
      </p:sp>
      <p:sp>
        <p:nvSpPr>
          <p:cNvPr id="17" name="TextBox 16">
            <a:extLst>
              <a:ext uri="{FF2B5EF4-FFF2-40B4-BE49-F238E27FC236}">
                <a16:creationId xmlns:a16="http://schemas.microsoft.com/office/drawing/2014/main" id="{CD0F6909-5235-0CC3-9CFE-B7B94B5F8DB7}"/>
              </a:ext>
            </a:extLst>
          </p:cNvPr>
          <p:cNvSpPr txBox="1">
            <a:spLocks noChangeAspect="1"/>
          </p:cNvSpPr>
          <p:nvPr/>
        </p:nvSpPr>
        <p:spPr>
          <a:xfrm>
            <a:off x="4671858" y="339018"/>
            <a:ext cx="766618" cy="369332"/>
          </a:xfrm>
          <a:prstGeom prst="rect">
            <a:avLst/>
          </a:prstGeom>
          <a:noFill/>
          <a:ln>
            <a:solidFill>
              <a:schemeClr val="tx1"/>
            </a:solidFill>
          </a:ln>
        </p:spPr>
        <p:txBody>
          <a:bodyPr wrap="square" rtlCol="0">
            <a:spAutoFit/>
          </a:bodyPr>
          <a:lstStyle/>
          <a:p>
            <a:r>
              <a:rPr lang="en-US" dirty="0"/>
              <a:t>Run A</a:t>
            </a:r>
          </a:p>
        </p:txBody>
      </p:sp>
      <p:sp>
        <p:nvSpPr>
          <p:cNvPr id="19" name="TextBox 18">
            <a:extLst>
              <a:ext uri="{FF2B5EF4-FFF2-40B4-BE49-F238E27FC236}">
                <a16:creationId xmlns:a16="http://schemas.microsoft.com/office/drawing/2014/main" id="{BB65E8D3-8223-D8C7-3305-BB1B7ACFFCF1}"/>
              </a:ext>
            </a:extLst>
          </p:cNvPr>
          <p:cNvSpPr txBox="1"/>
          <p:nvPr/>
        </p:nvSpPr>
        <p:spPr>
          <a:xfrm>
            <a:off x="3000502" y="6283769"/>
            <a:ext cx="1567306" cy="473468"/>
          </a:xfrm>
          <a:prstGeom prst="rect">
            <a:avLst/>
          </a:prstGeom>
          <a:noFill/>
          <a:ln>
            <a:solidFill>
              <a:schemeClr val="tx1"/>
            </a:solidFill>
          </a:ln>
        </p:spPr>
        <p:txBody>
          <a:bodyPr wrap="square" rtlCol="0">
            <a:spAutoFit/>
          </a:bodyPr>
          <a:lstStyle/>
          <a:p>
            <a:r>
              <a:rPr lang="en-US" sz="800" dirty="0"/>
              <a:t>x = 1971- Distance to Built</a:t>
            </a:r>
          </a:p>
          <a:p>
            <a:r>
              <a:rPr lang="en-US" sz="800" dirty="0"/>
              <a:t>y = Transition potential from Other to Built</a:t>
            </a:r>
          </a:p>
        </p:txBody>
      </p:sp>
      <p:sp>
        <p:nvSpPr>
          <p:cNvPr id="21" name="TextBox 20">
            <a:extLst>
              <a:ext uri="{FF2B5EF4-FFF2-40B4-BE49-F238E27FC236}">
                <a16:creationId xmlns:a16="http://schemas.microsoft.com/office/drawing/2014/main" id="{FA3C4FF5-4C58-95EE-48CB-44AD76030E52}"/>
              </a:ext>
            </a:extLst>
          </p:cNvPr>
          <p:cNvSpPr txBox="1"/>
          <p:nvPr/>
        </p:nvSpPr>
        <p:spPr>
          <a:xfrm>
            <a:off x="9425878" y="6282248"/>
            <a:ext cx="1567306" cy="473468"/>
          </a:xfrm>
          <a:prstGeom prst="rect">
            <a:avLst/>
          </a:prstGeom>
          <a:noFill/>
          <a:ln>
            <a:solidFill>
              <a:schemeClr val="tx1"/>
            </a:solidFill>
          </a:ln>
        </p:spPr>
        <p:txBody>
          <a:bodyPr wrap="square" rtlCol="0">
            <a:spAutoFit/>
          </a:bodyPr>
          <a:lstStyle/>
          <a:p>
            <a:r>
              <a:rPr lang="en-US" sz="800" dirty="0"/>
              <a:t>x = 1971- Distance to Built</a:t>
            </a:r>
          </a:p>
          <a:p>
            <a:r>
              <a:rPr lang="en-US" sz="800" dirty="0"/>
              <a:t>y = Transition potential from Other to Built</a:t>
            </a:r>
          </a:p>
        </p:txBody>
      </p:sp>
    </p:spTree>
    <p:extLst>
      <p:ext uri="{BB962C8B-B14F-4D97-AF65-F5344CB8AC3E}">
        <p14:creationId xmlns:p14="http://schemas.microsoft.com/office/powerpoint/2010/main" val="3307920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BA8859D-57A1-A55B-A147-AE5073A29DB5}"/>
              </a:ext>
            </a:extLst>
          </p:cNvPr>
          <p:cNvSpPr>
            <a:spLocks noGrp="1"/>
          </p:cNvSpPr>
          <p:nvPr>
            <p:ph type="sldNum" sz="quarter" idx="12"/>
          </p:nvPr>
        </p:nvSpPr>
        <p:spPr/>
        <p:txBody>
          <a:bodyPr/>
          <a:lstStyle/>
          <a:p>
            <a:fld id="{B12779AA-C13F-4345-871D-1B77829990C6}" type="slidenum">
              <a:rPr lang="en-US" smtClean="0"/>
              <a:t>6</a:t>
            </a:fld>
            <a:endParaRPr lang="en-US" dirty="0"/>
          </a:p>
        </p:txBody>
      </p:sp>
      <p:sp>
        <p:nvSpPr>
          <p:cNvPr id="3" name="TextBox 2">
            <a:extLst>
              <a:ext uri="{FF2B5EF4-FFF2-40B4-BE49-F238E27FC236}">
                <a16:creationId xmlns:a16="http://schemas.microsoft.com/office/drawing/2014/main" id="{DFDEE663-7327-52EC-89C8-5E926E71AA77}"/>
              </a:ext>
            </a:extLst>
          </p:cNvPr>
          <p:cNvSpPr txBox="1"/>
          <p:nvPr/>
        </p:nvSpPr>
        <p:spPr>
          <a:xfrm>
            <a:off x="-1" y="3588535"/>
            <a:ext cx="7461850" cy="3539430"/>
          </a:xfrm>
          <a:prstGeom prst="rect">
            <a:avLst/>
          </a:prstGeom>
          <a:noFill/>
          <a:ln>
            <a:noFill/>
          </a:ln>
        </p:spPr>
        <p:txBody>
          <a:bodyPr wrap="square" numCol="2" spcCol="182880" rtlCol="0">
            <a:spAutoFit/>
          </a:bodyPr>
          <a:lstStyle>
            <a:defPPr>
              <a:defRPr lang="en-US"/>
            </a:defPPr>
            <a:lvl1pPr marL="285750" indent="-285750" algn="just">
              <a:lnSpc>
                <a:spcPct val="100000"/>
              </a:lnSpc>
              <a:buClr>
                <a:srgbClr val="212121"/>
              </a:buClr>
              <a:buSzPct val="100000"/>
              <a:buFont typeface="Arial" panose="020B0604020202020204" pitchFamily="34" charset="0"/>
              <a:buChar char="•"/>
              <a:defRPr sz="1400"/>
            </a:lvl1pPr>
          </a:lstStyle>
          <a:p>
            <a:r>
              <a:rPr lang="en" dirty="0"/>
              <a:t>The total number of Hits using SVM is 155 as shown in Table D, of which 106 were simulated as the change from Forest to Built and 49 changed from Other to Built, and were actually Built in the 1999 reference. </a:t>
            </a:r>
          </a:p>
          <a:p>
            <a:r>
              <a:rPr lang="en" dirty="0"/>
              <a:t>During the 1985-1999 time interval, the simulated change is 3295 pixels ( Table C) and the reference change is 5</a:t>
            </a:r>
            <a:r>
              <a:rPr lang="en-US" dirty="0">
                <a:latin typeface="Calibri" panose="020F0502020204030204" pitchFamily="34" charset="0"/>
              </a:rPr>
              <a:t>279 pixels as indicated in Table B.</a:t>
            </a:r>
          </a:p>
          <a:p>
            <a:r>
              <a:rPr lang="en" dirty="0"/>
              <a:t>Also applying the crosstab of 1971 and 1985, the total reference change between calibration time is 3431 pixels (Table A). These changes are Forest to Other (409), Forest to Built (2236), and Other to Built (786). </a:t>
            </a:r>
          </a:p>
          <a:p>
            <a:endParaRPr lang="en" dirty="0"/>
          </a:p>
          <a:p>
            <a:r>
              <a:rPr lang="en" dirty="0"/>
              <a:t>The difference betwe</a:t>
            </a:r>
            <a:r>
              <a:rPr lang="en-US" dirty="0"/>
              <a:t>e</a:t>
            </a:r>
            <a:r>
              <a:rPr lang="en" dirty="0"/>
              <a:t>n the change during the calibration and validation time intervals shows that the pattern of change has accelerated. Also, the simulated change is lesser because the inputs that the Land Change Modeler (LCM) uses in t</a:t>
            </a:r>
            <a:r>
              <a:rPr lang="en-US" dirty="0"/>
              <a:t>he</a:t>
            </a:r>
            <a:r>
              <a:rPr lang="en" dirty="0"/>
              <a:t> extrapolation is the change from t</a:t>
            </a:r>
            <a:r>
              <a:rPr lang="en-US" dirty="0"/>
              <a:t>he</a:t>
            </a:r>
            <a:r>
              <a:rPr lang="en" dirty="0"/>
              <a:t> calibration period and Markov’s matrix and thus does not have any information about the quantity of change in 1999. Also the the simulation based on linear change which in actuality isn’t.  Hence the difference in the quantity of change.</a:t>
            </a:r>
            <a:endParaRPr lang="en-US" dirty="0">
              <a:latin typeface="Calibri" panose="020F0502020204030204" pitchFamily="34" charset="0"/>
            </a:endParaRPr>
          </a:p>
          <a:p>
            <a:endParaRPr lang="en-US" dirty="0">
              <a:sym typeface="Arial"/>
            </a:endParaRPr>
          </a:p>
        </p:txBody>
      </p:sp>
      <p:sp>
        <p:nvSpPr>
          <p:cNvPr id="4" name="Title 1">
            <a:extLst>
              <a:ext uri="{FF2B5EF4-FFF2-40B4-BE49-F238E27FC236}">
                <a16:creationId xmlns:a16="http://schemas.microsoft.com/office/drawing/2014/main" id="{3B9B3C2B-A72F-7487-A445-61200A3D78AF}"/>
              </a:ext>
            </a:extLst>
          </p:cNvPr>
          <p:cNvSpPr txBox="1">
            <a:spLocks/>
          </p:cNvSpPr>
          <p:nvPr/>
        </p:nvSpPr>
        <p:spPr>
          <a:xfrm>
            <a:off x="838198" y="0"/>
            <a:ext cx="11506201" cy="3795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Simulated Change from 1985 – 1999 validation using </a:t>
            </a:r>
            <a:r>
              <a:rPr kumimoji="0" lang="en-US" sz="2800" b="1" i="0" u="none" strike="noStrike" kern="1200" cap="none" spc="0" normalizeH="0" baseline="0" noProof="0" dirty="0" err="1">
                <a:ln>
                  <a:noFill/>
                </a:ln>
                <a:solidFill>
                  <a:sysClr val="windowText" lastClr="000000"/>
                </a:solidFill>
                <a:effectLst/>
                <a:uLnTx/>
                <a:uFillTx/>
                <a:latin typeface="Calibri" panose="020F0502020204030204"/>
                <a:ea typeface="+mn-ea"/>
                <a:cs typeface="+mn-cs"/>
              </a:rPr>
              <a:t>CrossTab</a:t>
            </a:r>
            <a:r>
              <a:rPr lang="en-US" sz="2800" b="1" dirty="0">
                <a:latin typeface="Calibri" panose="020F0502020204030204"/>
                <a:ea typeface="+mn-ea"/>
                <a:cs typeface="+mn-cs"/>
              </a:rPr>
              <a:t> </a:t>
            </a:r>
            <a:endParaRPr kumimoji="0" lang="en-US" sz="2800" b="1" i="0" u="none" strike="noStrike" kern="1200" cap="none" spc="0" normalizeH="0" baseline="0" noProof="0" dirty="0">
              <a:ln>
                <a:noFill/>
              </a:ln>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35F42029-6FED-4E1C-BEA2-9B6DC1C2E5D6}"/>
              </a:ext>
            </a:extLst>
          </p:cNvPr>
          <p:cNvPicPr>
            <a:picLocks noChangeAspect="1"/>
          </p:cNvPicPr>
          <p:nvPr/>
        </p:nvPicPr>
        <p:blipFill>
          <a:blip r:embed="rId2"/>
          <a:stretch>
            <a:fillRect/>
          </a:stretch>
        </p:blipFill>
        <p:spPr>
          <a:xfrm>
            <a:off x="84448" y="379514"/>
            <a:ext cx="4986316" cy="3108182"/>
          </a:xfrm>
          <a:prstGeom prst="rect">
            <a:avLst/>
          </a:prstGeom>
          <a:ln>
            <a:solidFill>
              <a:schemeClr val="tx1"/>
            </a:solidFill>
          </a:ln>
        </p:spPr>
      </p:pic>
      <p:grpSp>
        <p:nvGrpSpPr>
          <p:cNvPr id="9" name="Group 8">
            <a:extLst>
              <a:ext uri="{FF2B5EF4-FFF2-40B4-BE49-F238E27FC236}">
                <a16:creationId xmlns:a16="http://schemas.microsoft.com/office/drawing/2014/main" id="{AAAB45B2-40C8-F99A-D72C-58B32C09BE79}"/>
              </a:ext>
            </a:extLst>
          </p:cNvPr>
          <p:cNvGrpSpPr>
            <a:grpSpLocks noChangeAspect="1"/>
          </p:cNvGrpSpPr>
          <p:nvPr/>
        </p:nvGrpSpPr>
        <p:grpSpPr>
          <a:xfrm>
            <a:off x="6957543" y="374977"/>
            <a:ext cx="4658068" cy="3110121"/>
            <a:chOff x="6813142" y="385599"/>
            <a:chExt cx="6163949" cy="4115575"/>
          </a:xfrm>
        </p:grpSpPr>
        <p:pic>
          <p:nvPicPr>
            <p:cNvPr id="7" name="Picture 6">
              <a:extLst>
                <a:ext uri="{FF2B5EF4-FFF2-40B4-BE49-F238E27FC236}">
                  <a16:creationId xmlns:a16="http://schemas.microsoft.com/office/drawing/2014/main" id="{DF1BC4AB-DC17-CAC1-B4CC-C18B320830C5}"/>
                </a:ext>
              </a:extLst>
            </p:cNvPr>
            <p:cNvPicPr>
              <a:picLocks noChangeAspect="1"/>
            </p:cNvPicPr>
            <p:nvPr/>
          </p:nvPicPr>
          <p:blipFill>
            <a:blip r:embed="rId3"/>
            <a:stretch>
              <a:fillRect/>
            </a:stretch>
          </p:blipFill>
          <p:spPr>
            <a:xfrm>
              <a:off x="6813142" y="385599"/>
              <a:ext cx="6163949" cy="4115575"/>
            </a:xfrm>
            <a:prstGeom prst="rect">
              <a:avLst/>
            </a:prstGeom>
            <a:ln>
              <a:solidFill>
                <a:schemeClr val="tx1"/>
              </a:solidFill>
            </a:ln>
          </p:spPr>
        </p:pic>
        <p:sp>
          <p:nvSpPr>
            <p:cNvPr id="8" name="Rectangle 7">
              <a:extLst>
                <a:ext uri="{FF2B5EF4-FFF2-40B4-BE49-F238E27FC236}">
                  <a16:creationId xmlns:a16="http://schemas.microsoft.com/office/drawing/2014/main" id="{AECAA68C-864F-864B-B3CC-A4EFD2A170C2}"/>
                </a:ext>
              </a:extLst>
            </p:cNvPr>
            <p:cNvSpPr/>
            <p:nvPr/>
          </p:nvSpPr>
          <p:spPr>
            <a:xfrm>
              <a:off x="10391675" y="3429000"/>
              <a:ext cx="267913" cy="10692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grpSp>
      <p:sp>
        <p:nvSpPr>
          <p:cNvPr id="18" name="TextBox 17">
            <a:extLst>
              <a:ext uri="{FF2B5EF4-FFF2-40B4-BE49-F238E27FC236}">
                <a16:creationId xmlns:a16="http://schemas.microsoft.com/office/drawing/2014/main" id="{30FEBCAD-7CD8-A301-095B-84AADF80EC35}"/>
              </a:ext>
            </a:extLst>
          </p:cNvPr>
          <p:cNvSpPr txBox="1"/>
          <p:nvPr/>
        </p:nvSpPr>
        <p:spPr>
          <a:xfrm>
            <a:off x="7295760" y="3548075"/>
            <a:ext cx="3166151" cy="2462213"/>
          </a:xfrm>
          <a:prstGeom prst="rect">
            <a:avLst/>
          </a:prstGeom>
          <a:noFill/>
        </p:spPr>
        <p:txBody>
          <a:bodyPr wrap="square" numCol="1" rtlCol="0">
            <a:spAutoFit/>
          </a:bodyPr>
          <a:lstStyle>
            <a:defPPr>
              <a:defRPr lang="en-US"/>
            </a:defPPr>
            <a:lvl1pPr marL="285750" indent="-285750" algn="just">
              <a:lnSpc>
                <a:spcPct val="100000"/>
              </a:lnSpc>
              <a:buClr>
                <a:srgbClr val="212121"/>
              </a:buClr>
              <a:buSzPct val="100000"/>
              <a:buFont typeface="Arial" panose="020B0604020202020204" pitchFamily="34" charset="0"/>
              <a:buChar char="•"/>
              <a:defRPr sz="1400"/>
            </a:lvl1pPr>
          </a:lstStyle>
          <a:p>
            <a:r>
              <a:rPr lang="en" dirty="0"/>
              <a:t>Decision Forest on t</a:t>
            </a:r>
            <a:r>
              <a:rPr lang="en-US" dirty="0"/>
              <a:t>he</a:t>
            </a:r>
            <a:r>
              <a:rPr lang="en" dirty="0"/>
              <a:t> other hand produced total Hits of 68 as shown in Table E, of which 51 were simulated change from Forest to Built and 17 Other to Built, and were actually Built in the 1999 reference map. </a:t>
            </a:r>
            <a:endParaRPr lang="en" sz="1100" dirty="0"/>
          </a:p>
          <a:p>
            <a:r>
              <a:rPr lang="en" dirty="0"/>
              <a:t>During the 1985-1999 time interval, the simulated change is 3295 pixels ( Table F)</a:t>
            </a:r>
            <a:r>
              <a:rPr lang="en-US" dirty="0">
                <a:latin typeface="Calibri" panose="020F0502020204030204" pitchFamily="34" charset="0"/>
              </a:rPr>
              <a:t>.</a:t>
            </a:r>
          </a:p>
          <a:p>
            <a:endParaRPr lang="en-US" dirty="0">
              <a:latin typeface="Calibri" panose="020F0502020204030204" pitchFamily="34" charset="0"/>
            </a:endParaRPr>
          </a:p>
          <a:p>
            <a:endParaRPr lang="en-US" dirty="0">
              <a:sym typeface="Arial"/>
            </a:endParaRPr>
          </a:p>
        </p:txBody>
      </p:sp>
      <p:grpSp>
        <p:nvGrpSpPr>
          <p:cNvPr id="41" name="Group 40">
            <a:extLst>
              <a:ext uri="{FF2B5EF4-FFF2-40B4-BE49-F238E27FC236}">
                <a16:creationId xmlns:a16="http://schemas.microsoft.com/office/drawing/2014/main" id="{4A8CF3BD-4E7A-FB57-9410-AAED7F6CC778}"/>
              </a:ext>
            </a:extLst>
          </p:cNvPr>
          <p:cNvGrpSpPr/>
          <p:nvPr/>
        </p:nvGrpSpPr>
        <p:grpSpPr>
          <a:xfrm>
            <a:off x="5305138" y="502147"/>
            <a:ext cx="1606223" cy="2980747"/>
            <a:chOff x="5379024" y="2839123"/>
            <a:chExt cx="1724891" cy="3560945"/>
          </a:xfrm>
        </p:grpSpPr>
        <p:grpSp>
          <p:nvGrpSpPr>
            <p:cNvPr id="32" name="Group 31">
              <a:extLst>
                <a:ext uri="{FF2B5EF4-FFF2-40B4-BE49-F238E27FC236}">
                  <a16:creationId xmlns:a16="http://schemas.microsoft.com/office/drawing/2014/main" id="{A3287F0C-9F17-58D3-1C99-2812E17CEF93}"/>
                </a:ext>
              </a:extLst>
            </p:cNvPr>
            <p:cNvGrpSpPr/>
            <p:nvPr/>
          </p:nvGrpSpPr>
          <p:grpSpPr>
            <a:xfrm>
              <a:off x="5379026" y="2839123"/>
              <a:ext cx="1704106" cy="2092766"/>
              <a:chOff x="5399810" y="759026"/>
              <a:chExt cx="1704106" cy="2092766"/>
            </a:xfrm>
          </p:grpSpPr>
          <p:pic>
            <p:nvPicPr>
              <p:cNvPr id="13" name="Picture 12">
                <a:extLst>
                  <a:ext uri="{FF2B5EF4-FFF2-40B4-BE49-F238E27FC236}">
                    <a16:creationId xmlns:a16="http://schemas.microsoft.com/office/drawing/2014/main" id="{CE7D9FB9-BEC2-4B8F-C66D-6F1CF36AD3FB}"/>
                  </a:ext>
                </a:extLst>
              </p:cNvPr>
              <p:cNvPicPr>
                <a:picLocks noChangeAspect="1"/>
              </p:cNvPicPr>
              <p:nvPr/>
            </p:nvPicPr>
            <p:blipFill>
              <a:blip r:embed="rId4"/>
              <a:stretch>
                <a:fillRect/>
              </a:stretch>
            </p:blipFill>
            <p:spPr>
              <a:xfrm>
                <a:off x="5399810" y="1774314"/>
                <a:ext cx="1456371" cy="1077478"/>
              </a:xfrm>
              <a:prstGeom prst="rect">
                <a:avLst/>
              </a:prstGeom>
              <a:ln>
                <a:solidFill>
                  <a:schemeClr val="tx1"/>
                </a:solidFill>
              </a:ln>
            </p:spPr>
          </p:pic>
          <p:pic>
            <p:nvPicPr>
              <p:cNvPr id="14" name="Picture 13">
                <a:extLst>
                  <a:ext uri="{FF2B5EF4-FFF2-40B4-BE49-F238E27FC236}">
                    <a16:creationId xmlns:a16="http://schemas.microsoft.com/office/drawing/2014/main" id="{BC01A1E7-3812-4A3C-43E7-D430C5169000}"/>
                  </a:ext>
                </a:extLst>
              </p:cNvPr>
              <p:cNvPicPr>
                <a:picLocks noChangeAspect="1"/>
              </p:cNvPicPr>
              <p:nvPr/>
            </p:nvPicPr>
            <p:blipFill>
              <a:blip r:embed="rId5"/>
              <a:stretch>
                <a:fillRect/>
              </a:stretch>
            </p:blipFill>
            <p:spPr>
              <a:xfrm>
                <a:off x="5399811" y="884911"/>
                <a:ext cx="1456370" cy="885923"/>
              </a:xfrm>
              <a:prstGeom prst="rect">
                <a:avLst/>
              </a:prstGeom>
              <a:ln>
                <a:solidFill>
                  <a:schemeClr val="tx1"/>
                </a:solidFill>
              </a:ln>
            </p:spPr>
          </p:pic>
          <p:sp>
            <p:nvSpPr>
              <p:cNvPr id="19" name="TextBox 18">
                <a:extLst>
                  <a:ext uri="{FF2B5EF4-FFF2-40B4-BE49-F238E27FC236}">
                    <a16:creationId xmlns:a16="http://schemas.microsoft.com/office/drawing/2014/main" id="{337C3046-717F-3D3A-DD52-A2D31832871E}"/>
                  </a:ext>
                </a:extLst>
              </p:cNvPr>
              <p:cNvSpPr txBox="1"/>
              <p:nvPr/>
            </p:nvSpPr>
            <p:spPr>
              <a:xfrm>
                <a:off x="6856181" y="759026"/>
                <a:ext cx="247735" cy="307777"/>
              </a:xfrm>
              <a:prstGeom prst="rect">
                <a:avLst/>
              </a:prstGeom>
              <a:noFill/>
            </p:spPr>
            <p:txBody>
              <a:bodyPr wrap="square" rtlCol="0">
                <a:spAutoFit/>
              </a:bodyPr>
              <a:lstStyle/>
              <a:p>
                <a:r>
                  <a:rPr lang="en-US" sz="1400" dirty="0"/>
                  <a:t>A</a:t>
                </a:r>
              </a:p>
            </p:txBody>
          </p:sp>
          <p:sp>
            <p:nvSpPr>
              <p:cNvPr id="20" name="TextBox 19">
                <a:extLst>
                  <a:ext uri="{FF2B5EF4-FFF2-40B4-BE49-F238E27FC236}">
                    <a16:creationId xmlns:a16="http://schemas.microsoft.com/office/drawing/2014/main" id="{98B8C28F-6E47-86D2-B708-C2968D050B29}"/>
                  </a:ext>
                </a:extLst>
              </p:cNvPr>
              <p:cNvSpPr txBox="1"/>
              <p:nvPr/>
            </p:nvSpPr>
            <p:spPr>
              <a:xfrm>
                <a:off x="6856180" y="1692960"/>
                <a:ext cx="247735" cy="307777"/>
              </a:xfrm>
              <a:prstGeom prst="rect">
                <a:avLst/>
              </a:prstGeom>
              <a:noFill/>
            </p:spPr>
            <p:txBody>
              <a:bodyPr wrap="square" rtlCol="0">
                <a:spAutoFit/>
              </a:bodyPr>
              <a:lstStyle/>
              <a:p>
                <a:r>
                  <a:rPr lang="en-US" sz="1400" dirty="0"/>
                  <a:t>B</a:t>
                </a:r>
              </a:p>
            </p:txBody>
          </p:sp>
        </p:grpSp>
        <p:grpSp>
          <p:nvGrpSpPr>
            <p:cNvPr id="31" name="Group 30">
              <a:extLst>
                <a:ext uri="{FF2B5EF4-FFF2-40B4-BE49-F238E27FC236}">
                  <a16:creationId xmlns:a16="http://schemas.microsoft.com/office/drawing/2014/main" id="{045BCE81-D2FB-A6EB-142B-8456DAC9A87F}"/>
                </a:ext>
              </a:extLst>
            </p:cNvPr>
            <p:cNvGrpSpPr/>
            <p:nvPr/>
          </p:nvGrpSpPr>
          <p:grpSpPr>
            <a:xfrm>
              <a:off x="5379024" y="4857264"/>
              <a:ext cx="1724891" cy="1542804"/>
              <a:chOff x="5399808" y="2793832"/>
              <a:chExt cx="1724891" cy="1542804"/>
            </a:xfrm>
          </p:grpSpPr>
          <p:pic>
            <p:nvPicPr>
              <p:cNvPr id="15" name="Picture 14">
                <a:extLst>
                  <a:ext uri="{FF2B5EF4-FFF2-40B4-BE49-F238E27FC236}">
                    <a16:creationId xmlns:a16="http://schemas.microsoft.com/office/drawing/2014/main" id="{697AA21B-DBD8-376C-7466-8128FFF90982}"/>
                  </a:ext>
                </a:extLst>
              </p:cNvPr>
              <p:cNvPicPr>
                <a:picLocks noChangeAspect="1"/>
              </p:cNvPicPr>
              <p:nvPr/>
            </p:nvPicPr>
            <p:blipFill>
              <a:blip r:embed="rId6"/>
              <a:stretch>
                <a:fillRect/>
              </a:stretch>
            </p:blipFill>
            <p:spPr>
              <a:xfrm>
                <a:off x="5399810" y="2868457"/>
                <a:ext cx="1456371" cy="857919"/>
              </a:xfrm>
              <a:prstGeom prst="rect">
                <a:avLst/>
              </a:prstGeom>
              <a:ln>
                <a:solidFill>
                  <a:schemeClr val="tx1"/>
                </a:solidFill>
              </a:ln>
            </p:spPr>
          </p:pic>
          <p:sp>
            <p:nvSpPr>
              <p:cNvPr id="21" name="TextBox 20">
                <a:extLst>
                  <a:ext uri="{FF2B5EF4-FFF2-40B4-BE49-F238E27FC236}">
                    <a16:creationId xmlns:a16="http://schemas.microsoft.com/office/drawing/2014/main" id="{3FFC5CF1-3730-9002-0E12-F9FBFE227E2D}"/>
                  </a:ext>
                </a:extLst>
              </p:cNvPr>
              <p:cNvSpPr txBox="1"/>
              <p:nvPr/>
            </p:nvSpPr>
            <p:spPr>
              <a:xfrm>
                <a:off x="6876964" y="2793832"/>
                <a:ext cx="247735" cy="307777"/>
              </a:xfrm>
              <a:prstGeom prst="rect">
                <a:avLst/>
              </a:prstGeom>
              <a:noFill/>
            </p:spPr>
            <p:txBody>
              <a:bodyPr wrap="square" rtlCol="0">
                <a:spAutoFit/>
              </a:bodyPr>
              <a:lstStyle/>
              <a:p>
                <a:r>
                  <a:rPr lang="en-US" sz="1400" dirty="0"/>
                  <a:t>C</a:t>
                </a:r>
              </a:p>
            </p:txBody>
          </p:sp>
          <p:sp>
            <p:nvSpPr>
              <p:cNvPr id="23" name="TextBox 22">
                <a:extLst>
                  <a:ext uri="{FF2B5EF4-FFF2-40B4-BE49-F238E27FC236}">
                    <a16:creationId xmlns:a16="http://schemas.microsoft.com/office/drawing/2014/main" id="{844B0179-D3DA-9922-E9FD-AB23888A3BAE}"/>
                  </a:ext>
                </a:extLst>
              </p:cNvPr>
              <p:cNvSpPr txBox="1"/>
              <p:nvPr/>
            </p:nvSpPr>
            <p:spPr>
              <a:xfrm>
                <a:off x="6856179" y="3651751"/>
                <a:ext cx="247735" cy="307777"/>
              </a:xfrm>
              <a:prstGeom prst="rect">
                <a:avLst/>
              </a:prstGeom>
              <a:noFill/>
            </p:spPr>
            <p:txBody>
              <a:bodyPr wrap="square" rtlCol="0">
                <a:spAutoFit/>
              </a:bodyPr>
              <a:lstStyle/>
              <a:p>
                <a:r>
                  <a:rPr lang="en-US" sz="1400" dirty="0"/>
                  <a:t>D</a:t>
                </a:r>
              </a:p>
            </p:txBody>
          </p:sp>
          <p:pic>
            <p:nvPicPr>
              <p:cNvPr id="27" name="Picture 26">
                <a:extLst>
                  <a:ext uri="{FF2B5EF4-FFF2-40B4-BE49-F238E27FC236}">
                    <a16:creationId xmlns:a16="http://schemas.microsoft.com/office/drawing/2014/main" id="{7D54D035-3F40-CB4E-F3CC-2F9BB25D97A4}"/>
                  </a:ext>
                </a:extLst>
              </p:cNvPr>
              <p:cNvPicPr>
                <a:picLocks noChangeAspect="1"/>
              </p:cNvPicPr>
              <p:nvPr/>
            </p:nvPicPr>
            <p:blipFill>
              <a:blip r:embed="rId7"/>
              <a:stretch>
                <a:fillRect/>
              </a:stretch>
            </p:blipFill>
            <p:spPr>
              <a:xfrm>
                <a:off x="5399808" y="3707748"/>
                <a:ext cx="1456371" cy="628888"/>
              </a:xfrm>
              <a:prstGeom prst="rect">
                <a:avLst/>
              </a:prstGeom>
              <a:ln>
                <a:solidFill>
                  <a:schemeClr val="tx1"/>
                </a:solidFill>
              </a:ln>
            </p:spPr>
          </p:pic>
        </p:grpSp>
      </p:grpSp>
      <p:grpSp>
        <p:nvGrpSpPr>
          <p:cNvPr id="44" name="Group 43">
            <a:extLst>
              <a:ext uri="{FF2B5EF4-FFF2-40B4-BE49-F238E27FC236}">
                <a16:creationId xmlns:a16="http://schemas.microsoft.com/office/drawing/2014/main" id="{F3476000-C932-70C0-F011-64D736EEE9A2}"/>
              </a:ext>
            </a:extLst>
          </p:cNvPr>
          <p:cNvGrpSpPr/>
          <p:nvPr/>
        </p:nvGrpSpPr>
        <p:grpSpPr>
          <a:xfrm>
            <a:off x="10461911" y="3578834"/>
            <a:ext cx="1608545" cy="1341889"/>
            <a:chOff x="7100882" y="5190806"/>
            <a:chExt cx="1644790" cy="1461857"/>
          </a:xfrm>
        </p:grpSpPr>
        <p:pic>
          <p:nvPicPr>
            <p:cNvPr id="17" name="Picture 16">
              <a:extLst>
                <a:ext uri="{FF2B5EF4-FFF2-40B4-BE49-F238E27FC236}">
                  <a16:creationId xmlns:a16="http://schemas.microsoft.com/office/drawing/2014/main" id="{7E72C445-D732-B1BC-C4B4-E11858E95D95}"/>
                </a:ext>
              </a:extLst>
            </p:cNvPr>
            <p:cNvPicPr>
              <a:picLocks noChangeAspect="1"/>
            </p:cNvPicPr>
            <p:nvPr/>
          </p:nvPicPr>
          <p:blipFill>
            <a:blip r:embed="rId8"/>
            <a:stretch>
              <a:fillRect/>
            </a:stretch>
          </p:blipFill>
          <p:spPr>
            <a:xfrm>
              <a:off x="7100882" y="5913575"/>
              <a:ext cx="1422908" cy="739088"/>
            </a:xfrm>
            <a:prstGeom prst="rect">
              <a:avLst/>
            </a:prstGeom>
            <a:ln>
              <a:solidFill>
                <a:schemeClr val="tx1"/>
              </a:solidFill>
            </a:ln>
          </p:spPr>
        </p:pic>
        <p:sp>
          <p:nvSpPr>
            <p:cNvPr id="33" name="TextBox 32">
              <a:extLst>
                <a:ext uri="{FF2B5EF4-FFF2-40B4-BE49-F238E27FC236}">
                  <a16:creationId xmlns:a16="http://schemas.microsoft.com/office/drawing/2014/main" id="{7ADC6A7A-2CC9-3763-0177-E7B8F87E6133}"/>
                </a:ext>
              </a:extLst>
            </p:cNvPr>
            <p:cNvSpPr txBox="1"/>
            <p:nvPr/>
          </p:nvSpPr>
          <p:spPr>
            <a:xfrm>
              <a:off x="8518567" y="5190806"/>
              <a:ext cx="227105" cy="282381"/>
            </a:xfrm>
            <a:prstGeom prst="rect">
              <a:avLst/>
            </a:prstGeom>
            <a:noFill/>
          </p:spPr>
          <p:txBody>
            <a:bodyPr wrap="square" rtlCol="0">
              <a:spAutoFit/>
            </a:bodyPr>
            <a:lstStyle/>
            <a:p>
              <a:r>
                <a:rPr lang="en-US" sz="1400" dirty="0"/>
                <a:t>E</a:t>
              </a:r>
            </a:p>
          </p:txBody>
        </p:sp>
        <p:sp>
          <p:nvSpPr>
            <p:cNvPr id="34" name="TextBox 33">
              <a:extLst>
                <a:ext uri="{FF2B5EF4-FFF2-40B4-BE49-F238E27FC236}">
                  <a16:creationId xmlns:a16="http://schemas.microsoft.com/office/drawing/2014/main" id="{C42984BF-B071-6225-14E8-C6693CC9FF5F}"/>
                </a:ext>
              </a:extLst>
            </p:cNvPr>
            <p:cNvSpPr txBox="1"/>
            <p:nvPr/>
          </p:nvSpPr>
          <p:spPr>
            <a:xfrm>
              <a:off x="8518567" y="5893052"/>
              <a:ext cx="227105" cy="282381"/>
            </a:xfrm>
            <a:prstGeom prst="rect">
              <a:avLst/>
            </a:prstGeom>
            <a:noFill/>
          </p:spPr>
          <p:txBody>
            <a:bodyPr wrap="square" rtlCol="0">
              <a:spAutoFit/>
            </a:bodyPr>
            <a:lstStyle/>
            <a:p>
              <a:r>
                <a:rPr lang="en-US" sz="1400" dirty="0"/>
                <a:t>F</a:t>
              </a:r>
            </a:p>
          </p:txBody>
        </p:sp>
        <p:pic>
          <p:nvPicPr>
            <p:cNvPr id="42" name="Picture 41">
              <a:extLst>
                <a:ext uri="{FF2B5EF4-FFF2-40B4-BE49-F238E27FC236}">
                  <a16:creationId xmlns:a16="http://schemas.microsoft.com/office/drawing/2014/main" id="{659E69D5-55D4-67E1-8746-51BA4ECBD226}"/>
                </a:ext>
              </a:extLst>
            </p:cNvPr>
            <p:cNvPicPr>
              <a:picLocks noChangeAspect="1"/>
            </p:cNvPicPr>
            <p:nvPr/>
          </p:nvPicPr>
          <p:blipFill>
            <a:blip r:embed="rId9"/>
            <a:stretch>
              <a:fillRect/>
            </a:stretch>
          </p:blipFill>
          <p:spPr>
            <a:xfrm>
              <a:off x="7100882" y="5284849"/>
              <a:ext cx="1422908" cy="628726"/>
            </a:xfrm>
            <a:prstGeom prst="rect">
              <a:avLst/>
            </a:prstGeom>
            <a:ln>
              <a:solidFill>
                <a:schemeClr val="tx1"/>
              </a:solidFill>
            </a:ln>
          </p:spPr>
        </p:pic>
      </p:grpSp>
    </p:spTree>
    <p:extLst>
      <p:ext uri="{BB962C8B-B14F-4D97-AF65-F5344CB8AC3E}">
        <p14:creationId xmlns:p14="http://schemas.microsoft.com/office/powerpoint/2010/main" val="2016333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BA8859D-57A1-A55B-A147-AE5073A29DB5}"/>
              </a:ext>
            </a:extLst>
          </p:cNvPr>
          <p:cNvSpPr>
            <a:spLocks noGrp="1"/>
          </p:cNvSpPr>
          <p:nvPr>
            <p:ph type="sldNum" sz="quarter" idx="12"/>
          </p:nvPr>
        </p:nvSpPr>
        <p:spPr/>
        <p:txBody>
          <a:bodyPr/>
          <a:lstStyle/>
          <a:p>
            <a:fld id="{B12779AA-C13F-4345-871D-1B77829990C6}" type="slidenum">
              <a:rPr lang="en-US" smtClean="0"/>
              <a:t>7</a:t>
            </a:fld>
            <a:endParaRPr lang="en-US" dirty="0"/>
          </a:p>
        </p:txBody>
      </p:sp>
      <p:sp>
        <p:nvSpPr>
          <p:cNvPr id="3" name="TextBox 2">
            <a:extLst>
              <a:ext uri="{FF2B5EF4-FFF2-40B4-BE49-F238E27FC236}">
                <a16:creationId xmlns:a16="http://schemas.microsoft.com/office/drawing/2014/main" id="{DFDEE663-7327-52EC-89C8-5E926E71AA77}"/>
              </a:ext>
            </a:extLst>
          </p:cNvPr>
          <p:cNvSpPr txBox="1"/>
          <p:nvPr/>
        </p:nvSpPr>
        <p:spPr>
          <a:xfrm>
            <a:off x="0" y="379513"/>
            <a:ext cx="12192000" cy="5016758"/>
          </a:xfrm>
          <a:prstGeom prst="rect">
            <a:avLst/>
          </a:prstGeom>
          <a:noFill/>
        </p:spPr>
        <p:txBody>
          <a:bodyPr wrap="square" rtlCol="0">
            <a:spAutoFit/>
          </a:bodyPr>
          <a:lstStyle>
            <a:defPPr>
              <a:defRPr lang="en-US"/>
            </a:defPPr>
            <a:lvl1pPr marL="285750" indent="-285750" algn="just">
              <a:lnSpc>
                <a:spcPct val="100000"/>
              </a:lnSpc>
              <a:buClr>
                <a:srgbClr val="212121"/>
              </a:buClr>
              <a:buSzPct val="100000"/>
              <a:buFont typeface="Arial" panose="020B0604020202020204" pitchFamily="34" charset="0"/>
              <a:buChar char="•"/>
              <a:defRPr sz="1400"/>
            </a:lvl1pPr>
          </a:lstStyle>
          <a:p>
            <a:pPr marL="285750" lvl="1" indent="-285750" algn="just">
              <a:buClr>
                <a:srgbClr val="212121"/>
              </a:buClr>
              <a:buSzPct val="100000"/>
              <a:buFont typeface="Arial" panose="020B0604020202020204" pitchFamily="34" charset="0"/>
              <a:buChar char="•"/>
            </a:pPr>
            <a:r>
              <a:rPr lang="en-US" sz="2000" dirty="0"/>
              <a:t>Most of the algorithms used in land change modelers to simulate the quantity of change, however, these models for example the Land Change Modeler use inputs that do not include any details or information about the quantity of change during the validation period. This would result in any algorithm used to either overpredict or underpredict the change. Therefore, I would suggest that the researcher chooses an algorithm that the researcher can understand and control, the researcher’s audience can understand, and an algorithm that is relevant to the research question.</a:t>
            </a:r>
          </a:p>
          <a:p>
            <a:pPr marL="285750" lvl="1" indent="-285750" algn="just">
              <a:buClr>
                <a:srgbClr val="212121"/>
              </a:buClr>
              <a:buSzPct val="100000"/>
              <a:buFont typeface="Arial" panose="020B0604020202020204" pitchFamily="34" charset="0"/>
              <a:buChar char="•"/>
            </a:pPr>
            <a:endParaRPr lang="en-US" sz="2000" dirty="0"/>
          </a:p>
          <a:p>
            <a:pPr marL="285750" lvl="1" indent="-285750" algn="just">
              <a:buClr>
                <a:srgbClr val="212121"/>
              </a:buClr>
              <a:buSzPct val="100000"/>
              <a:buFont typeface="Arial" panose="020B0604020202020204" pitchFamily="34" charset="0"/>
              <a:buChar char="•"/>
            </a:pPr>
            <a:r>
              <a:rPr lang="en-US" sz="2000" dirty="0"/>
              <a:t>Additionally, in choosing an algorithm, there should be adequate documentation about how it operates. The documentation must include information about how the model overfits or underfits relationships to patterns and whether the behavior matches what the documentation states. Thus, if scientists determine that the model behaves as the documentation advertises, then they can conclude that it is verifiable. If the model and algorithm generate a relationship that is specific to the pattern of the calibration data then it is overfitting. Finally, since these models and algorithms are used to simulate the patterns in the data and then to extrapolate into the future, it is important to compare these simulations to real-world occurrences or reference data. It is therefore important to carry out this exercise called validation which can reveal errors in the simulations and ultimately inform the decision about which model and algorithm to select for the research question.</a:t>
            </a:r>
          </a:p>
        </p:txBody>
      </p:sp>
      <p:sp>
        <p:nvSpPr>
          <p:cNvPr id="4" name="Title 1">
            <a:extLst>
              <a:ext uri="{FF2B5EF4-FFF2-40B4-BE49-F238E27FC236}">
                <a16:creationId xmlns:a16="http://schemas.microsoft.com/office/drawing/2014/main" id="{3B9B3C2B-A72F-7487-A445-61200A3D78AF}"/>
              </a:ext>
            </a:extLst>
          </p:cNvPr>
          <p:cNvSpPr txBox="1">
            <a:spLocks/>
          </p:cNvSpPr>
          <p:nvPr/>
        </p:nvSpPr>
        <p:spPr>
          <a:xfrm>
            <a:off x="838198" y="0"/>
            <a:ext cx="11506201" cy="3795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Factors to consider in choosing an algorithm</a:t>
            </a:r>
            <a:endParaRPr kumimoji="0" lang="en-US" sz="2800" b="1" i="0" u="none" strike="noStrike" kern="1200" cap="none" spc="0" normalizeH="0" baseline="0" noProof="0" dirty="0">
              <a:ln>
                <a:noFill/>
              </a:ln>
              <a:effectLst/>
              <a:uLnTx/>
              <a:uFillTx/>
              <a:latin typeface="Calibri" panose="020F0502020204030204"/>
              <a:ea typeface="+mn-ea"/>
              <a:cs typeface="+mn-cs"/>
            </a:endParaRPr>
          </a:p>
        </p:txBody>
      </p:sp>
    </p:spTree>
    <p:extLst>
      <p:ext uri="{BB962C8B-B14F-4D97-AF65-F5344CB8AC3E}">
        <p14:creationId xmlns:p14="http://schemas.microsoft.com/office/powerpoint/2010/main" val="3075876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241266"/>
          </a:xfrm>
        </p:spPr>
        <p:txBody>
          <a:bodyPr>
            <a:normAutofit fontScale="90000"/>
          </a:bodyPr>
          <a:lstStyle/>
          <a:p>
            <a:r>
              <a:rPr lang="en-US" dirty="0"/>
              <a:t>Assignment 7</a:t>
            </a:r>
            <a:endParaRPr lang="en-US" dirty="0">
              <a:solidFill>
                <a:srgbClr val="FF0000"/>
              </a:solidFill>
            </a:endParaRPr>
          </a:p>
        </p:txBody>
      </p:sp>
      <p:sp>
        <p:nvSpPr>
          <p:cNvPr id="3" name="Content Placeholder 2"/>
          <p:cNvSpPr>
            <a:spLocks noGrp="1"/>
          </p:cNvSpPr>
          <p:nvPr>
            <p:ph idx="1"/>
          </p:nvPr>
        </p:nvSpPr>
        <p:spPr>
          <a:xfrm>
            <a:off x="0" y="683394"/>
            <a:ext cx="12192000" cy="6174606"/>
          </a:xfrm>
        </p:spPr>
        <p:txBody>
          <a:bodyPr>
            <a:normAutofit fontScale="70000" lnSpcReduction="20000"/>
          </a:bodyPr>
          <a:lstStyle/>
          <a:p>
            <a:pPr marL="0" indent="0">
              <a:buNone/>
            </a:pPr>
            <a:r>
              <a:rPr lang="en-US" dirty="0"/>
              <a:t>Perform two runs with LCM. Earlier time image is 1971ForestOtherBuilt. Later time image is 1985ForestOtherBuilt. Group all transitions into one sub-model. Independent variable is distance to 1971 Built as defined by 1971ForestOtherBuilt1. First run uses variable with Role as Static. Second run uses  variable with Role as Dynamic with Basis Land Cover as built. Both runs use logistic regression without sampling. Allocate change to predict the year 2085 using the Markov matrix where the forest row is 0.6, 0.2, 0.2; Other row is 0.0, 0.6, 0.4; Built row is 0.0, 0.0, 1.0. Use 2 stages. Use Zoning - Constraints/Incentives with elevation01 for the three transitions. Submit 6 slides according to the instructions below. </a:t>
            </a:r>
          </a:p>
          <a:p>
            <a:pPr marL="0" indent="0">
              <a:buNone/>
            </a:pPr>
            <a:r>
              <a:rPr lang="en-US" dirty="0"/>
              <a:t>Slide 1 is title slide.</a:t>
            </a:r>
          </a:p>
          <a:p>
            <a:pPr marL="0" indent="0">
              <a:buNone/>
            </a:pPr>
            <a:r>
              <a:rPr lang="en-US" dirty="0"/>
              <a:t>Slide 2 gives your calculation of the number of pixels of the three positive transitions and the three categories of persistence from 1985 to 2085 according to your understanding of the Markov matrix, not necessarily according to the LCM output.</a:t>
            </a:r>
          </a:p>
          <a:p>
            <a:pPr marL="0" indent="0">
              <a:buNone/>
            </a:pPr>
            <a:r>
              <a:rPr lang="en-US" dirty="0"/>
              <a:t>Slide 3 shows a CROSSTAB map of the simulated change from 1985 to 2035 for each of the two runs. Report the number of pixels for each transition for each run. </a:t>
            </a:r>
            <a:r>
              <a:rPr lang="en-US" dirty="0">
                <a:solidFill>
                  <a:srgbClr val="FF0000"/>
                </a:solidFill>
              </a:rPr>
              <a:t>For each run, compare the average transition potential value for the pixels that transitioned from Forest to Other with the average transition potential value for the pixels that transitioned from Forest to Built. Explain the reason for the results of the comparison. </a:t>
            </a:r>
          </a:p>
          <a:p>
            <a:pPr marL="0" indent="0">
              <a:buNone/>
            </a:pPr>
            <a:r>
              <a:rPr lang="en-US" dirty="0"/>
              <a:t>Slide 4 shows a CROSSTAB map of the simulated change from 2035 to 2085 for each of the two runs. Report the number of pixels for each transition for each run. </a:t>
            </a:r>
            <a:r>
              <a:rPr lang="en-US" dirty="0">
                <a:solidFill>
                  <a:srgbClr val="FF0000"/>
                </a:solidFill>
              </a:rPr>
              <a:t>For each run, compare the average transition potential value for the pixels that transitioned from Forest to Other with the average transition potential value for the pixels that transitioned from Forest to Built. Explain the reason for the results of the comparison.</a:t>
            </a:r>
          </a:p>
          <a:p>
            <a:pPr marL="0" indent="0">
              <a:buNone/>
            </a:pPr>
            <a:r>
              <a:rPr lang="en-US" dirty="0"/>
              <a:t>Slide 5 shows a CROSSTAB map of the simulated change from 1985 to 2085 for each of the two runs. Report the number of pixels for each transition for each run.</a:t>
            </a:r>
          </a:p>
          <a:p>
            <a:pPr marL="0" indent="0">
              <a:buNone/>
            </a:pPr>
            <a:r>
              <a:rPr lang="en-US" dirty="0">
                <a:solidFill>
                  <a:srgbClr val="FF0000"/>
                </a:solidFill>
              </a:rPr>
              <a:t>Slide 6 describes for each run whether the number of pixels of change from 1985 to 2085 equals sum of the changes during the two stages. If not equal, then explain why. Which of the runs (if any) match the number of pixels you computed in slide 2? If either run does not correspond, then explain why.</a:t>
            </a:r>
          </a:p>
        </p:txBody>
      </p:sp>
      <p:sp>
        <p:nvSpPr>
          <p:cNvPr id="4" name="Slide Number Placeholder 3"/>
          <p:cNvSpPr>
            <a:spLocks noGrp="1"/>
          </p:cNvSpPr>
          <p:nvPr>
            <p:ph type="sldNum" sz="quarter" idx="12"/>
          </p:nvPr>
        </p:nvSpPr>
        <p:spPr/>
        <p:txBody>
          <a:bodyPr/>
          <a:lstStyle/>
          <a:p>
            <a:fld id="{D47C6A6E-F6BB-4697-B856-8A66036D8304}" type="slidenum">
              <a:rPr lang="en-US" smtClean="0"/>
              <a:t>8</a:t>
            </a:fld>
            <a:endParaRPr lang="en-US"/>
          </a:p>
        </p:txBody>
      </p:sp>
    </p:spTree>
    <p:extLst>
      <p:ext uri="{BB962C8B-B14F-4D97-AF65-F5344CB8AC3E}">
        <p14:creationId xmlns:p14="http://schemas.microsoft.com/office/powerpoint/2010/main" val="16048819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2" name="Title 1"/>
          <p:cNvSpPr>
            <a:spLocks noGrp="1"/>
          </p:cNvSpPr>
          <p:nvPr>
            <p:ph type="title"/>
          </p:nvPr>
        </p:nvSpPr>
        <p:spPr>
          <a:xfrm>
            <a:off x="838200" y="365126"/>
            <a:ext cx="10515600" cy="379513"/>
          </a:xfrm>
        </p:spPr>
        <p:txBody>
          <a:bodyPr>
            <a:normAutofit fontScale="90000"/>
          </a:bodyPr>
          <a:lstStyle/>
          <a:p>
            <a:r>
              <a:rPr lang="en-US" dirty="0"/>
              <a:t>Group all, Variable is Distance to 1971 Built. </a:t>
            </a:r>
            <a:br>
              <a:rPr lang="en-US" dirty="0"/>
            </a:br>
            <a:r>
              <a:rPr lang="en-US" dirty="0"/>
              <a:t>First run has Role as Static.</a:t>
            </a:r>
          </a:p>
        </p:txBody>
      </p:sp>
      <p:sp>
        <p:nvSpPr>
          <p:cNvPr id="4" name="Slide Number Placeholder 3"/>
          <p:cNvSpPr>
            <a:spLocks noGrp="1"/>
          </p:cNvSpPr>
          <p:nvPr>
            <p:ph type="sldNum" sz="quarter" idx="12"/>
          </p:nvPr>
        </p:nvSpPr>
        <p:spPr/>
        <p:txBody>
          <a:bodyPr/>
          <a:lstStyle/>
          <a:p>
            <a:fld id="{D47C6A6E-F6BB-4697-B856-8A66036D8304}" type="slidenum">
              <a:rPr lang="en-US" smtClean="0"/>
              <a:t>9</a:t>
            </a:fld>
            <a:endParaRPr lang="en-US"/>
          </a:p>
        </p:txBody>
      </p:sp>
    </p:spTree>
    <p:extLst>
      <p:ext uri="{BB962C8B-B14F-4D97-AF65-F5344CB8AC3E}">
        <p14:creationId xmlns:p14="http://schemas.microsoft.com/office/powerpoint/2010/main" val="40927409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4087</TotalTime>
  <Words>2131</Words>
  <Application>Microsoft Office PowerPoint</Application>
  <PresentationFormat>Widescreen</PresentationFormat>
  <Paragraphs>136</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Calibri Light</vt:lpstr>
      <vt:lpstr>Office Theme</vt:lpstr>
      <vt:lpstr>Agenda for GEOG260/360 GIS &amp; Land Change Models</vt:lpstr>
      <vt:lpstr>PowerPoint Presentation</vt:lpstr>
      <vt:lpstr>PowerPoint Presentation</vt:lpstr>
      <vt:lpstr>PowerPoint Presentation</vt:lpstr>
      <vt:lpstr>PowerPoint Presentation</vt:lpstr>
      <vt:lpstr>PowerPoint Presentation</vt:lpstr>
      <vt:lpstr>PowerPoint Presentation</vt:lpstr>
      <vt:lpstr>Assignment 7</vt:lpstr>
      <vt:lpstr>Group all, Variable is Distance to 1971 Built.  First run has Role as Static.</vt:lpstr>
      <vt:lpstr>Group all, Variable is Distance to 1971 Built,  Second Run has Role as Dynamic, Basis is Built Cover.</vt:lpstr>
      <vt:lpstr>Logistic Regression without Sampling</vt:lpstr>
      <vt:lpstr>Make an incentive to build on higher elevations</vt:lpstr>
      <vt:lpstr>Assignment 7 using Logistic Regression Soft</vt:lpstr>
      <vt:lpstr>Simulate to 2085 with and edited Markov matrix</vt:lpstr>
      <vt:lpstr>Assignment 7 gives output for two 50-year stages</vt:lpstr>
      <vt:lpstr>Assignment 7 using Logistic Regression 1985-2035</vt:lpstr>
      <vt:lpstr>Assignment 7 using Logistic Regression 2035-2085</vt:lpstr>
      <vt:lpstr>Is the Markov computation verified when using Logistic Regression with static variable?</vt:lpstr>
      <vt:lpstr>Is the Markov computation verified when using distance as a dynamic variable? Why is there a difference in output between using the distance variable as static variable versus dynamic?  How can we unravel the riddle?</vt:lpstr>
      <vt:lpstr>Simulated change from 1985 to 2085 for Static distance variable on the left and dynamic distance variable on the right. The most recent version of TerrSet is 19.08, which handles a dynamic variable differently than from last year. Tammy Woodard (TaWoodard@clarku.edu)is interested in a final project that describes potential improvements to the software.</vt:lpstr>
      <vt:lpstr>Use EXTRACT to compute the transition potentials for the transitions from Forest to Other and from Forest to Built. If the transition potential maps for these two transitions are identical, then how does LCM decide whether a particular Forest pixel transitions to Other or Built?</vt:lpstr>
      <vt:lpstr>What are the software needs of Scenario modeling and Predictive modeling?</vt:lpstr>
      <vt:lpstr>Pontius thought that New England Landscape Futures (NELF) was the most helpful way to approach modeling for policy development.   But then Thompson said that most people wanted to see only the Recent Trends Scenario while ignoring the other scenarios.</vt:lpstr>
      <vt:lpstr>Would a Maximum Buildout Scenario be helpful? If so, helpful for what? If not, why not?</vt:lpstr>
      <vt:lpstr>This is a helpful manuscript.</vt:lpstr>
      <vt:lpstr>Urban growth modeling is increasing in the literature. CA-Markov and LCM in TerrSet are influential.</vt:lpstr>
      <vt:lpstr>What advice do you have for authors who compared urban growth models</vt:lpstr>
      <vt:lpstr>What do you think of the title of this journal article?</vt:lpstr>
      <vt:lpstr>What do you think of the title of this journal article?</vt:lpstr>
    </vt:vector>
  </TitlesOfParts>
  <Company>Clark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GEOG260 and GEOG360 GIS &amp; Land Change Models</dc:title>
  <dc:creator>Robert Pontius</dc:creator>
  <cp:lastModifiedBy>Robert Pontius</cp:lastModifiedBy>
  <cp:revision>594</cp:revision>
  <dcterms:created xsi:type="dcterms:W3CDTF">2019-08-14T08:35:27Z</dcterms:created>
  <dcterms:modified xsi:type="dcterms:W3CDTF">2023-10-24T01:38:18Z</dcterms:modified>
</cp:coreProperties>
</file>